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png&amp;ehk=S94Y4h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61" r:id="rId2"/>
    <p:sldId id="298" r:id="rId3"/>
    <p:sldId id="291" r:id="rId4"/>
    <p:sldId id="277" r:id="rId5"/>
    <p:sldId id="299" r:id="rId6"/>
    <p:sldId id="292" r:id="rId7"/>
    <p:sldId id="283" r:id="rId8"/>
    <p:sldId id="275" r:id="rId9"/>
    <p:sldId id="300" r:id="rId10"/>
    <p:sldId id="263" r:id="rId11"/>
    <p:sldId id="273" r:id="rId12"/>
    <p:sldId id="274" r:id="rId13"/>
    <p:sldId id="297" r:id="rId14"/>
    <p:sldId id="278" r:id="rId15"/>
    <p:sldId id="280" r:id="rId16"/>
    <p:sldId id="306" r:id="rId17"/>
    <p:sldId id="294" r:id="rId18"/>
    <p:sldId id="262" r:id="rId19"/>
    <p:sldId id="295" r:id="rId20"/>
    <p:sldId id="281" r:id="rId21"/>
    <p:sldId id="309" r:id="rId22"/>
    <p:sldId id="302" r:id="rId23"/>
    <p:sldId id="264" r:id="rId24"/>
    <p:sldId id="266" r:id="rId25"/>
    <p:sldId id="304" r:id="rId26"/>
    <p:sldId id="267" r:id="rId27"/>
    <p:sldId id="268" r:id="rId28"/>
    <p:sldId id="270" r:id="rId29"/>
    <p:sldId id="284" r:id="rId30"/>
    <p:sldId id="269" r:id="rId31"/>
    <p:sldId id="272" r:id="rId32"/>
    <p:sldId id="276" r:id="rId33"/>
    <p:sldId id="305" r:id="rId34"/>
    <p:sldId id="288" r:id="rId35"/>
    <p:sldId id="296" r:id="rId36"/>
    <p:sldId id="307" r:id="rId37"/>
    <p:sldId id="286" r:id="rId38"/>
    <p:sldId id="285" r:id="rId39"/>
    <p:sldId id="289" r:id="rId40"/>
    <p:sldId id="308" r:id="rId41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2F4"/>
    <a:srgbClr val="969696"/>
    <a:srgbClr val="F0F5F7"/>
    <a:srgbClr val="E9ECEE"/>
    <a:srgbClr val="EFF4F6"/>
    <a:srgbClr val="000000"/>
    <a:srgbClr val="77797A"/>
    <a:srgbClr val="FFFF00"/>
    <a:srgbClr val="F0F5F8"/>
    <a:srgbClr val="ECF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67761" autoAdjust="0"/>
  </p:normalViewPr>
  <p:slideViewPr>
    <p:cSldViewPr snapToGrid="0">
      <p:cViewPr varScale="1">
        <p:scale>
          <a:sx n="58" d="100"/>
          <a:sy n="58" d="100"/>
        </p:scale>
        <p:origin x="1554" y="60"/>
      </p:cViewPr>
      <p:guideLst/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720"/>
    </p:cViewPr>
  </p:sorterViewPr>
  <p:notesViewPr>
    <p:cSldViewPr snapToGrid="0">
      <p:cViewPr varScale="1">
        <p:scale>
          <a:sx n="85" d="100"/>
          <a:sy n="85" d="100"/>
        </p:scale>
        <p:origin x="229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F7EE8-B023-4B82-880E-4969F5EAA639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5B525-6808-436C-9ED5-D828D136A3E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98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912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01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8223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6664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926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604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6808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08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892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58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465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9974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829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3195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3535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208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07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284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1808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857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0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611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374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3733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dirty="0"/>
                  <a:t>Probability </a:t>
                </a:r>
                <a:r>
                  <a:rPr lang="de-DE" dirty="0" err="1"/>
                  <a:t>of</a:t>
                </a:r>
                <a:r>
                  <a:rPr lang="de-DE" dirty="0"/>
                  <a:t> total 1 = </a:t>
                </a:r>
                <a:r>
                  <a:rPr lang="de-DE" i="0">
                    <a:latin typeface="Cambria Math" panose="02040503050406030204" pitchFamily="18" charset="0"/>
                  </a:rPr>
                  <a:t>〖√(〖</a:t>
                </a:r>
                <a:r>
                  <a:rPr lang="de-DE" b="0" i="0">
                    <a:latin typeface="Cambria Math" panose="02040503050406030204" pitchFamily="18" charset="0"/>
                  </a:rPr>
                  <a:t>0.706〗^</a:t>
                </a:r>
                <a:r>
                  <a:rPr lang="de-DE" i="0">
                    <a:latin typeface="Cambria Math" panose="02040503050406030204" pitchFamily="18" charset="0"/>
                  </a:rPr>
                  <a:t>2</a:t>
                </a:r>
                <a:r>
                  <a:rPr lang="de-DE" b="0" i="0">
                    <a:latin typeface="Cambria Math" panose="02040503050406030204" pitchFamily="18" charset="0"/>
                  </a:rPr>
                  <a:t>+〖</a:t>
                </a:r>
                <a:r>
                  <a:rPr lang="de-DE" i="0">
                    <a:latin typeface="Cambria Math" panose="02040503050406030204" pitchFamily="18" charset="0"/>
                  </a:rPr>
                  <a:t>(−0.707)</a:t>
                </a:r>
                <a:r>
                  <a:rPr lang="de-DE" b="0" i="0">
                    <a:latin typeface="Cambria Math" panose="02040503050406030204" pitchFamily="18" charset="0"/>
                  </a:rPr>
                  <a:t>〗^2+〖0.0192〗^2 )〗^</a:t>
                </a:r>
                <a:r>
                  <a:rPr lang="de-DE" i="0">
                    <a:latin typeface="Cambria Math" panose="02040503050406030204" pitchFamily="18" charset="0"/>
                  </a:rPr>
                  <a:t>2</a:t>
                </a: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090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i="0">
                    <a:latin typeface="Cambria Math" panose="02040503050406030204" pitchFamily="18" charset="0"/>
                  </a:rPr>
                  <a:t>𝐾_</a:t>
                </a:r>
                <a:r>
                  <a:rPr lang="de-DE" b="0" i="0">
                    <a:latin typeface="Cambria Math" panose="02040503050406030204" pitchFamily="18" charset="0"/>
                  </a:rPr>
                  <a:t>3= [■8(1&amp;0.0173&amp;1.25∗𝑒^−09@0.0173&amp;1&amp;0.001@1.25∗𝑒^−09&amp;0.001&amp;1)]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𝑉_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D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=[■8(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0.705  @</a:t>
                </a:r>
                <a:r>
                  <a:rPr lang="de-D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.707  @</a:t>
                </a:r>
                <a:r>
                  <a:rPr lang="de-D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.045  )■8(0.706@−0.707@−0.036)</a:t>
                </a:r>
                <a:r>
                  <a:rPr lang="de-D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]</a:t>
                </a:r>
                <a:endParaRPr lang="de-DE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734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noProof="0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approximation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endParaRPr lang="de-DE" dirty="0"/>
              </a:p>
              <a:p>
                <a:r>
                  <a:rPr lang="de-D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𝑉_𝑐 〖〖</a:t>
                </a:r>
                <a:r>
                  <a:rPr lang="el-G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de-D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_𝑐〗^(1/2)〗^</a:t>
                </a:r>
                <a:endParaRPr lang="de-DE" dirty="0"/>
              </a:p>
              <a:p>
                <a:r>
                  <a:rPr lang="de-DE" dirty="0"/>
                  <a:t>Clustering</a:t>
                </a:r>
              </a:p>
              <a:p>
                <a:pPr marL="228600" indent="-228600">
                  <a:buAutoNum type="arabicParenR"/>
                </a:pPr>
                <a:r>
                  <a:rPr lang="de-DE" dirty="0"/>
                  <a:t>In Kernel k-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usually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whole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:r>
                  <a:rPr lang="de-DE" dirty="0" err="1"/>
                  <a:t>centers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linear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marL="228600" indent="-228600">
                  <a:buAutoNum type="arabicParenR"/>
                </a:pPr>
                <a:r>
                  <a:rPr lang="de-DE" dirty="0" err="1"/>
                  <a:t>Approximate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k-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reduces</a:t>
                </a:r>
                <a:r>
                  <a:rPr lang="de-DE" dirty="0"/>
                  <a:t> </a:t>
                </a:r>
                <a:r>
                  <a:rPr lang="de-DE" dirty="0" err="1"/>
                  <a:t>space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Ha = span(v1,…,</a:t>
                </a:r>
                <a:r>
                  <a:rPr lang="de-DE" dirty="0" err="1"/>
                  <a:t>vc</a:t>
                </a:r>
                <a:r>
                  <a:rPr lang="de-DE" dirty="0"/>
                  <a:t>) e.g. </a:t>
                </a:r>
                <a:r>
                  <a:rPr lang="de-DE" dirty="0" err="1"/>
                  <a:t>the</a:t>
                </a:r>
                <a:r>
                  <a:rPr lang="de-DE" dirty="0"/>
                  <a:t> span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eigenvectors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0053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634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6513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5673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endParaRPr lang="en-GB" noProof="0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GB" noProof="0" dirty="0"/>
                  <a:t>As you may have noticed: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noProof="0" dirty="0"/>
                  <a:t>When a point arrives, we decompose the matrix which is expensive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noProof="0" dirty="0"/>
                  <a:t>A new concept: Fast rank-one update mechanism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noProof="0" dirty="0"/>
                  <a:t>Originally by M. Brand, who used it for recommender systems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noProof="0" dirty="0"/>
                  <a:t>Approximate kernel k-means is the </a:t>
                </a:r>
                <a:r>
                  <a:rPr lang="en-GB" i="0" noProof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𝑉_𝑐 〖〖Σ_𝑐〗^(1/2)〗^</a:t>
                </a:r>
                <a:r>
                  <a:rPr lang="en-GB" noProof="0" dirty="0"/>
                  <a:t> thing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noProof="0" dirty="0"/>
                  <a:t>The total result will be O(NCM)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noProof="0" dirty="0"/>
                  <a:t>Number of points stable, because we are deleting old ones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noProof="0" dirty="0"/>
                  <a:t>Cluster size stable because we delete old ones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noProof="0" dirty="0"/>
                  <a:t>Maximum number of points is also stable because also defined before as parameter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35257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noProof="0" dirty="0"/>
                  <a:t>Calculation of cluster centre</a:t>
                </a:r>
              </a:p>
              <a:p>
                <a:r>
                  <a:rPr lang="en-GB" noProof="0" dirty="0"/>
                  <a:t>Uk is 1 if the point is in the cluster, 0 if not</a:t>
                </a:r>
              </a:p>
              <a:p>
                <a:r>
                  <a:rPr lang="en-GB" noProof="0" dirty="0"/>
                  <a:t>Nk is the number of points in the cluster</a:t>
                </a:r>
              </a:p>
              <a:p>
                <a:r>
                  <a:rPr lang="en-GB" noProof="0" dirty="0"/>
                  <a:t>The other part is the projection into the subspace</a:t>
                </a:r>
              </a:p>
              <a:p>
                <a:endParaRPr lang="en-GB" noProof="0" dirty="0"/>
              </a:p>
              <a:p>
                <a:r>
                  <a:rPr lang="en-GB" noProof="0" dirty="0"/>
                  <a:t>Clustering</a:t>
                </a:r>
              </a:p>
              <a:p>
                <a:pPr marL="228600" indent="-228600">
                  <a:buAutoNum type="arabicParenR"/>
                </a:pPr>
                <a:r>
                  <a:rPr lang="en-GB" noProof="0" dirty="0"/>
                  <a:t>In Kernel k-means you usually calculate the whole kernel matrix as cluster centres are linear combinations</a:t>
                </a:r>
              </a:p>
              <a:p>
                <a:pPr marL="228600" indent="-228600">
                  <a:buAutoNum type="arabicParenR"/>
                </a:pPr>
                <a:r>
                  <a:rPr lang="en-GB" noProof="0" dirty="0"/>
                  <a:t>Approximate kernel k-means reduces space to Ha = span(v1,…,vc) e.g. the span of the eigenvectors</a:t>
                </a:r>
              </a:p>
              <a:p>
                <a:pPr marL="228600" indent="-228600">
                  <a:buAutoNum type="arabicParenR"/>
                </a:pPr>
                <a:endParaRPr lang="de-DE" noProof="0" dirty="0"/>
              </a:p>
              <a:p>
                <a:r>
                  <a:rPr lang="en-GB" noProof="0" dirty="0"/>
                  <a:t>The approximation is</a:t>
                </a:r>
              </a:p>
              <a:p>
                <a:pPr/>
                <a:r>
                  <a:rPr lang="en-GB" i="0" noProof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𝑉_𝑐 〖〖Σ_𝑐〗^(1/2)〗^</a:t>
                </a:r>
                <a:endParaRPr lang="en-GB" noProof="0" dirty="0"/>
              </a:p>
              <a:p>
                <a:r>
                  <a:rPr lang="en-GB" noProof="0" dirty="0"/>
                  <a:t>Clustering</a:t>
                </a:r>
              </a:p>
              <a:p>
                <a:pPr marL="228600" indent="-228600">
                  <a:buAutoNum type="arabicParenR"/>
                </a:pPr>
                <a:r>
                  <a:rPr lang="en-GB" noProof="0" dirty="0"/>
                  <a:t>In Kernel k-means you usually calculate the whole kernel matrix as cluster centres are linear combinations</a:t>
                </a:r>
              </a:p>
              <a:p>
                <a:pPr marL="228600" indent="-228600">
                  <a:buAutoNum type="arabicParenR"/>
                </a:pPr>
                <a:r>
                  <a:rPr lang="en-GB" noProof="0" dirty="0"/>
                  <a:t>Approximate kernel k-means reduces space to Ha = span(v1,…,vc) e.g. the span of the eigenvectors</a:t>
                </a:r>
              </a:p>
              <a:p>
                <a:pPr marL="228600" indent="-228600">
                  <a:buAutoNum type="arabicParenR"/>
                </a:pPr>
                <a:r>
                  <a:rPr lang="en-GB" noProof="0" dirty="0"/>
                  <a:t>The paper shows a proof that you can represent this aspect by using the provided approximation</a:t>
                </a: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9707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689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0507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49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9244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2604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6748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5B525-6808-436C-9ED5-D828D136A3EA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8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34"/>
          <p:cNvCxnSpPr/>
          <p:nvPr/>
        </p:nvCxnSpPr>
        <p:spPr>
          <a:xfrm>
            <a:off x="2032000" y="2614877"/>
            <a:ext cx="8128000" cy="2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>
            <a:off x="6807200" y="3940440"/>
            <a:ext cx="3352800" cy="2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2032000" y="2614877"/>
            <a:ext cx="81280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2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19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51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21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360000">
              <a:lnSpc>
                <a:spcPct val="125000"/>
              </a:lnSpc>
              <a:buFont typeface="Wingdings" panose="05000000000000000000" pitchFamily="2" charset="2"/>
              <a:buChar char="§"/>
              <a:defRPr spc="30" baseline="0"/>
            </a:lvl1pPr>
            <a:lvl2pPr marL="685800" indent="-360000">
              <a:lnSpc>
                <a:spcPct val="125000"/>
              </a:lnSpc>
              <a:buFont typeface="Wingdings" panose="05000000000000000000" pitchFamily="2" charset="2"/>
              <a:buChar char="§"/>
              <a:defRPr spc="30" baseline="0"/>
            </a:lvl2pPr>
            <a:lvl3pPr marL="1143000" indent="-360000">
              <a:lnSpc>
                <a:spcPct val="125000"/>
              </a:lnSpc>
              <a:buFont typeface="Wingdings" panose="05000000000000000000" pitchFamily="2" charset="2"/>
              <a:buChar char="§"/>
              <a:defRPr spc="30" baseline="0"/>
            </a:lvl3pPr>
            <a:lvl4pPr marL="1600200" indent="-360000">
              <a:lnSpc>
                <a:spcPct val="125000"/>
              </a:lnSpc>
              <a:buFont typeface="Wingdings" panose="05000000000000000000" pitchFamily="2" charset="2"/>
              <a:buChar char="§"/>
              <a:defRPr spc="30" baseline="0"/>
            </a:lvl4pPr>
            <a:lvl5pPr marL="2057400" indent="-360000">
              <a:lnSpc>
                <a:spcPct val="125000"/>
              </a:lnSpc>
              <a:buFont typeface="Wingdings" panose="05000000000000000000" pitchFamily="2" charset="2"/>
              <a:buChar char="§"/>
              <a:defRPr spc="30" baseline="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Rectangle 2"/>
          <p:cNvSpPr/>
          <p:nvPr/>
        </p:nvSpPr>
        <p:spPr>
          <a:xfrm flipH="1">
            <a:off x="838200" y="415132"/>
            <a:ext cx="28800" cy="81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9" name="Flowchart: Off-page Connector 57"/>
          <p:cNvSpPr/>
          <p:nvPr/>
        </p:nvSpPr>
        <p:spPr>
          <a:xfrm>
            <a:off x="10871200" y="415132"/>
            <a:ext cx="482600" cy="482600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AB8B9FF4-EA0D-42A8-9EAA-1EFE603ECC3A}" type="slidenum">
              <a:rPr lang="en-US" sz="1200" smtClean="0">
                <a:solidFill>
                  <a:schemeClr val="bg1"/>
                </a:solidFill>
                <a:latin typeface="+mj-lt"/>
              </a:rPr>
              <a:t>‹Nr.›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990600" y="415132"/>
            <a:ext cx="9880600" cy="918368"/>
          </a:xfrm>
        </p:spPr>
        <p:txBody>
          <a:bodyPr/>
          <a:lstStyle>
            <a:lvl1pPr>
              <a:defRPr spc="30" baseline="0">
                <a:solidFill>
                  <a:sysClr val="windowText" lastClr="000000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79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85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33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746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Rectangle 2"/>
          <p:cNvSpPr/>
          <p:nvPr/>
        </p:nvSpPr>
        <p:spPr>
          <a:xfrm flipH="1">
            <a:off x="838200" y="415132"/>
            <a:ext cx="28800" cy="81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7" name="Flowchart: Off-page Connector 57"/>
          <p:cNvSpPr/>
          <p:nvPr/>
        </p:nvSpPr>
        <p:spPr>
          <a:xfrm>
            <a:off x="10871200" y="415132"/>
            <a:ext cx="482600" cy="482600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AB8B9FF4-EA0D-42A8-9EAA-1EFE603ECC3A}" type="slidenum">
              <a:rPr lang="en-US" sz="1200" smtClean="0">
                <a:solidFill>
                  <a:schemeClr val="bg1"/>
                </a:solidFill>
                <a:latin typeface="+mj-lt"/>
              </a:rPr>
              <a:t>‹Nr.›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itel 9"/>
          <p:cNvSpPr>
            <a:spLocks noGrp="1"/>
          </p:cNvSpPr>
          <p:nvPr>
            <p:ph type="title"/>
          </p:nvPr>
        </p:nvSpPr>
        <p:spPr>
          <a:xfrm>
            <a:off x="990600" y="415132"/>
            <a:ext cx="9880600" cy="918368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01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0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40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720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E2E2E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2A6A4-168D-4BF5-AC42-111996E1FA1F}" type="datetimeFigureOut">
              <a:rPr lang="de-DE" smtClean="0"/>
              <a:t>20.07.2017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48CA9-ADB0-4AEA-BCCB-C5337F5D5F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45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hyperlink" Target="http://en.wikipedia.org/wiki/File:RedX.svg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13.png&amp;ehk=S94Y4h"/><Relationship Id="rId4" Type="http://schemas.openxmlformats.org/officeDocument/2006/relationships/image" Target="../media/image25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1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20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91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noProof="0" dirty="0"/>
              <a:t>Stream Clustering</a:t>
            </a:r>
            <a:br>
              <a:rPr lang="en-GB" sz="4000" noProof="0" dirty="0"/>
            </a:br>
            <a:r>
              <a:rPr lang="en-GB" sz="4000" noProof="0" dirty="0"/>
              <a:t>Efficient Kernel-based Approximation using Importance Sampling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Radha </a:t>
            </a:r>
            <a:r>
              <a:rPr lang="en-GB" dirty="0" err="1"/>
              <a:t>Chitta</a:t>
            </a:r>
            <a:r>
              <a:rPr lang="en-GB" dirty="0"/>
              <a:t>, </a:t>
            </a:r>
            <a:r>
              <a:rPr lang="en-GB" dirty="0" err="1"/>
              <a:t>Rong</a:t>
            </a:r>
            <a:r>
              <a:rPr lang="en-GB" dirty="0"/>
              <a:t> </a:t>
            </a:r>
            <a:r>
              <a:rPr lang="en-GB" dirty="0" err="1"/>
              <a:t>Jin</a:t>
            </a:r>
            <a:r>
              <a:rPr lang="en-GB" dirty="0"/>
              <a:t> and Anil K. Jain</a:t>
            </a:r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Sebastian Appelt, LMU Munich</a:t>
            </a:r>
          </a:p>
        </p:txBody>
      </p:sp>
    </p:spTree>
    <p:extLst>
      <p:ext uri="{BB962C8B-B14F-4D97-AF65-F5344CB8AC3E}">
        <p14:creationId xmlns:p14="http://schemas.microsoft.com/office/powerpoint/2010/main" val="1877403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noProof="0" dirty="0"/>
              <a:t>Clustering non-linearly separable streaming data</a:t>
            </a:r>
          </a:p>
          <a:p>
            <a:pPr lvl="1"/>
            <a:r>
              <a:rPr lang="en-GB" dirty="0"/>
              <a:t>Use of kernel k-means</a:t>
            </a:r>
          </a:p>
          <a:p>
            <a:pPr lvl="2"/>
            <a:r>
              <a:rPr lang="en-GB" noProof="0" dirty="0"/>
              <a:t>N</a:t>
            </a:r>
            <a:r>
              <a:rPr lang="en-GB" dirty="0" err="1"/>
              <a:t>xN</a:t>
            </a:r>
            <a:r>
              <a:rPr lang="en-GB" dirty="0"/>
              <a:t> kernel matrix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Stream 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Unbounded -&gt; N unbounded</a:t>
            </a:r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Idea</a:t>
            </a:r>
          </a:p>
          <a:p>
            <a:pPr lvl="1"/>
            <a:r>
              <a:rPr lang="en-GB" noProof="0" dirty="0"/>
              <a:t>Sample streaming data based on importance</a:t>
            </a:r>
          </a:p>
          <a:p>
            <a:pPr lvl="1"/>
            <a:r>
              <a:rPr lang="en-GB" noProof="0" dirty="0"/>
              <a:t>Apply kernel k-means on sampled data only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2 Motivation</a:t>
            </a:r>
          </a:p>
        </p:txBody>
      </p:sp>
      <p:graphicFrame>
        <p:nvGraphicFramePr>
          <p:cNvPr id="22" name="Tabel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49041"/>
              </p:ext>
            </p:extLst>
          </p:nvPr>
        </p:nvGraphicFramePr>
        <p:xfrm>
          <a:off x="8895022" y="2575078"/>
          <a:ext cx="1232346" cy="1292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782">
                  <a:extLst>
                    <a:ext uri="{9D8B030D-6E8A-4147-A177-3AD203B41FA5}">
                      <a16:colId xmlns:a16="http://schemas.microsoft.com/office/drawing/2014/main" val="1139939736"/>
                    </a:ext>
                  </a:extLst>
                </a:gridCol>
                <a:gridCol w="410782">
                  <a:extLst>
                    <a:ext uri="{9D8B030D-6E8A-4147-A177-3AD203B41FA5}">
                      <a16:colId xmlns:a16="http://schemas.microsoft.com/office/drawing/2014/main" val="2781512276"/>
                    </a:ext>
                  </a:extLst>
                </a:gridCol>
                <a:gridCol w="410782">
                  <a:extLst>
                    <a:ext uri="{9D8B030D-6E8A-4147-A177-3AD203B41FA5}">
                      <a16:colId xmlns:a16="http://schemas.microsoft.com/office/drawing/2014/main" val="1358645569"/>
                    </a:ext>
                  </a:extLst>
                </a:gridCol>
              </a:tblGrid>
              <a:tr h="43076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519415"/>
                  </a:ext>
                </a:extLst>
              </a:tr>
              <a:tr h="43076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375736"/>
                  </a:ext>
                </a:extLst>
              </a:tr>
              <a:tr h="43076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156797"/>
                  </a:ext>
                </a:extLst>
              </a:tr>
            </a:tbl>
          </a:graphicData>
        </a:graphic>
      </p:graphicFrame>
      <p:pic>
        <p:nvPicPr>
          <p:cNvPr id="4098" name="Picture 2" descr="Bildergebnis für important">
            <a:extLst>
              <a:ext uri="{FF2B5EF4-FFF2-40B4-BE49-F238E27FC236}">
                <a16:creationId xmlns:a16="http://schemas.microsoft.com/office/drawing/2014/main" id="{67330764-D998-44DF-83F8-6CC17248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398" y="5046275"/>
            <a:ext cx="1245767" cy="10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0CDD81-7060-46A8-8040-EB7700D25FFF}"/>
              </a:ext>
            </a:extLst>
          </p:cNvPr>
          <p:cNvSpPr txBox="1"/>
          <p:nvPr/>
        </p:nvSpPr>
        <p:spPr>
          <a:xfrm>
            <a:off x="10232389" y="30365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7483141-A874-43D2-B174-B3D6E5C245B5}"/>
              </a:ext>
            </a:extLst>
          </p:cNvPr>
          <p:cNvSpPr txBox="1"/>
          <p:nvPr/>
        </p:nvSpPr>
        <p:spPr>
          <a:xfrm>
            <a:off x="9368789" y="392749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D4CA111-607B-4C8A-AEB5-A6C352AAF4EE}"/>
              </a:ext>
            </a:extLst>
          </p:cNvPr>
          <p:cNvCxnSpPr>
            <a:cxnSpLocks/>
          </p:cNvCxnSpPr>
          <p:nvPr/>
        </p:nvCxnSpPr>
        <p:spPr>
          <a:xfrm>
            <a:off x="2868193" y="3452946"/>
            <a:ext cx="43420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D3582DD-8623-4C97-BCD6-DF83342C9B7C}"/>
              </a:ext>
            </a:extLst>
          </p:cNvPr>
          <p:cNvSpPr txBox="1"/>
          <p:nvPr/>
        </p:nvSpPr>
        <p:spPr>
          <a:xfrm>
            <a:off x="6504164" y="3488073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95C296C-027D-4007-877A-FAAAD49722BB}"/>
                  </a:ext>
                </a:extLst>
              </p:cNvPr>
              <p:cNvSpPr txBox="1"/>
              <p:nvPr/>
            </p:nvSpPr>
            <p:spPr>
              <a:xfrm>
                <a:off x="2868193" y="3022218"/>
                <a:ext cx="467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95C296C-027D-4007-877A-FAAAD4972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193" y="3022218"/>
                <a:ext cx="467179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44BE76A-6EE5-4B63-93F0-5BC49D2B926C}"/>
                  </a:ext>
                </a:extLst>
              </p:cNvPr>
              <p:cNvSpPr txBox="1"/>
              <p:nvPr/>
            </p:nvSpPr>
            <p:spPr>
              <a:xfrm>
                <a:off x="3604517" y="3017977"/>
                <a:ext cx="47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44BE76A-6EE5-4B63-93F0-5BC49D2B9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517" y="3017977"/>
                <a:ext cx="47250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55C9B059-8AFE-4139-BEB1-7C3579F2DC92}"/>
                  </a:ext>
                </a:extLst>
              </p:cNvPr>
              <p:cNvSpPr txBox="1"/>
              <p:nvPr/>
            </p:nvSpPr>
            <p:spPr>
              <a:xfrm>
                <a:off x="4366094" y="3034919"/>
                <a:ext cx="47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55C9B059-8AFE-4139-BEB1-7C3579F2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94" y="3034919"/>
                <a:ext cx="472502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6C86C17-97B5-4BB7-8EE0-4E9B0353E318}"/>
                  </a:ext>
                </a:extLst>
              </p:cNvPr>
              <p:cNvSpPr txBox="1"/>
              <p:nvPr/>
            </p:nvSpPr>
            <p:spPr>
              <a:xfrm>
                <a:off x="5163460" y="3032649"/>
                <a:ext cx="47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6C86C17-97B5-4BB7-8EE0-4E9B0353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460" y="3032649"/>
                <a:ext cx="472502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88E22FA-B1AE-4586-81C6-FC1A5AE300A0}"/>
                  </a:ext>
                </a:extLst>
              </p:cNvPr>
              <p:cNvSpPr txBox="1"/>
              <p:nvPr/>
            </p:nvSpPr>
            <p:spPr>
              <a:xfrm>
                <a:off x="5934600" y="3003236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88E22FA-B1AE-4586-81C6-FC1A5AE3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600" y="3003236"/>
                <a:ext cx="48660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34AC0F86-1C11-4414-9252-D3D21CAA4CEC}"/>
              </a:ext>
            </a:extLst>
          </p:cNvPr>
          <p:cNvSpPr/>
          <p:nvPr/>
        </p:nvSpPr>
        <p:spPr>
          <a:xfrm>
            <a:off x="8902575" y="2581367"/>
            <a:ext cx="401445" cy="4190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11979C8-E0B9-4961-9E3F-30933E24CD1B}"/>
              </a:ext>
            </a:extLst>
          </p:cNvPr>
          <p:cNvSpPr/>
          <p:nvPr/>
        </p:nvSpPr>
        <p:spPr>
          <a:xfrm>
            <a:off x="8902575" y="3009716"/>
            <a:ext cx="401445" cy="4230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768236C-FD15-4BE7-B5F4-C54D8F1DE967}"/>
              </a:ext>
            </a:extLst>
          </p:cNvPr>
          <p:cNvSpPr/>
          <p:nvPr/>
        </p:nvSpPr>
        <p:spPr>
          <a:xfrm>
            <a:off x="9310245" y="2577281"/>
            <a:ext cx="401445" cy="4230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8166919-7AB2-41B5-A3D5-CB785AEA0D68}"/>
              </a:ext>
            </a:extLst>
          </p:cNvPr>
          <p:cNvSpPr/>
          <p:nvPr/>
        </p:nvSpPr>
        <p:spPr>
          <a:xfrm>
            <a:off x="9312150" y="3009716"/>
            <a:ext cx="401445" cy="4230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5DAAD60-4FA6-4AE6-8DE9-74E5BD8C172A}"/>
              </a:ext>
            </a:extLst>
          </p:cNvPr>
          <p:cNvSpPr/>
          <p:nvPr/>
        </p:nvSpPr>
        <p:spPr>
          <a:xfrm>
            <a:off x="9722738" y="2577281"/>
            <a:ext cx="401445" cy="4230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DEFBA8E-CF2D-439A-BE25-535A9AB8BD7A}"/>
              </a:ext>
            </a:extLst>
          </p:cNvPr>
          <p:cNvSpPr/>
          <p:nvPr/>
        </p:nvSpPr>
        <p:spPr>
          <a:xfrm>
            <a:off x="9722738" y="3010204"/>
            <a:ext cx="401445" cy="4230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D64445D-0B91-4C8D-A8C3-B58322086D1E}"/>
              </a:ext>
            </a:extLst>
          </p:cNvPr>
          <p:cNvSpPr/>
          <p:nvPr/>
        </p:nvSpPr>
        <p:spPr>
          <a:xfrm>
            <a:off x="8902575" y="3444277"/>
            <a:ext cx="401445" cy="4230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EAC6E2F-8948-45D3-BC01-63B1066469AC}"/>
              </a:ext>
            </a:extLst>
          </p:cNvPr>
          <p:cNvSpPr/>
          <p:nvPr/>
        </p:nvSpPr>
        <p:spPr>
          <a:xfrm>
            <a:off x="9310245" y="3444277"/>
            <a:ext cx="401445" cy="4230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B524257-4A18-42CD-B47B-5FC69A8E0DD5}"/>
              </a:ext>
            </a:extLst>
          </p:cNvPr>
          <p:cNvSpPr/>
          <p:nvPr/>
        </p:nvSpPr>
        <p:spPr>
          <a:xfrm>
            <a:off x="9722947" y="3444691"/>
            <a:ext cx="401445" cy="4230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Gerade Verbindung mit Pfeil 6"/>
          <p:cNvCxnSpPr>
            <a:cxnSpLocks/>
          </p:cNvCxnSpPr>
          <p:nvPr/>
        </p:nvCxnSpPr>
        <p:spPr>
          <a:xfrm>
            <a:off x="8895022" y="2575079"/>
            <a:ext cx="1317600" cy="13588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621DFDE-AD2C-4C5E-B16A-CA6E7C62D8B7}"/>
              </a:ext>
            </a:extLst>
          </p:cNvPr>
          <p:cNvSpPr txBox="1"/>
          <p:nvPr/>
        </p:nvSpPr>
        <p:spPr>
          <a:xfrm>
            <a:off x="8420862" y="307494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K=</a:t>
            </a:r>
          </a:p>
        </p:txBody>
      </p:sp>
    </p:spTree>
    <p:extLst>
      <p:ext uri="{BB962C8B-B14F-4D97-AF65-F5344CB8AC3E}">
        <p14:creationId xmlns:p14="http://schemas.microsoft.com/office/powerpoint/2010/main" val="37206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1" grpId="0"/>
      <p:bldP spid="12" grpId="0"/>
      <p:bldP spid="13" grpId="0"/>
      <p:bldP spid="15" grpId="0"/>
      <p:bldP spid="16" grpId="0"/>
      <p:bldP spid="2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Sampling: How to get a good representation?</a:t>
            </a:r>
          </a:p>
          <a:p>
            <a:pPr lvl="1"/>
            <a:r>
              <a:rPr lang="en-GB" noProof="0" dirty="0"/>
              <a:t>Typically Bernoulli sampling is used</a:t>
            </a:r>
          </a:p>
          <a:p>
            <a:pPr lvl="1"/>
            <a:endParaRPr lang="en-GB" noProof="0" dirty="0"/>
          </a:p>
          <a:p>
            <a:pPr lvl="1"/>
            <a:endParaRPr lang="en-GB" dirty="0"/>
          </a:p>
          <a:p>
            <a:pPr lvl="1"/>
            <a:endParaRPr lang="en-GB" noProof="0" dirty="0"/>
          </a:p>
          <a:p>
            <a:pPr lvl="1"/>
            <a:endParaRPr lang="en-GB" dirty="0"/>
          </a:p>
          <a:p>
            <a:pPr lvl="1"/>
            <a:endParaRPr lang="en-GB" noProof="0" dirty="0"/>
          </a:p>
          <a:p>
            <a:pPr lvl="1"/>
            <a:r>
              <a:rPr lang="en-GB" noProof="0" dirty="0"/>
              <a:t>Better: Use statistical leverage scores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2 Motivation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7D38262-9489-4531-A9E2-7BED866037BB}"/>
              </a:ext>
            </a:extLst>
          </p:cNvPr>
          <p:cNvCxnSpPr>
            <a:cxnSpLocks/>
          </p:cNvCxnSpPr>
          <p:nvPr/>
        </p:nvCxnSpPr>
        <p:spPr>
          <a:xfrm>
            <a:off x="1663989" y="3356599"/>
            <a:ext cx="43420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986F90-4D61-4D50-B2E2-0493E0D464EB}"/>
              </a:ext>
            </a:extLst>
          </p:cNvPr>
          <p:cNvSpPr txBox="1"/>
          <p:nvPr/>
        </p:nvSpPr>
        <p:spPr>
          <a:xfrm>
            <a:off x="5299960" y="3391726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9A9B182-7876-439A-B68B-107CE5E707E1}"/>
                  </a:ext>
                </a:extLst>
              </p:cNvPr>
              <p:cNvSpPr txBox="1"/>
              <p:nvPr/>
            </p:nvSpPr>
            <p:spPr>
              <a:xfrm>
                <a:off x="1663989" y="2925871"/>
                <a:ext cx="467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9A9B182-7876-439A-B68B-107CE5E70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989" y="2925871"/>
                <a:ext cx="46717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1170BC4-5C9C-4622-9977-59B795765D1A}"/>
                  </a:ext>
                </a:extLst>
              </p:cNvPr>
              <p:cNvSpPr txBox="1"/>
              <p:nvPr/>
            </p:nvSpPr>
            <p:spPr>
              <a:xfrm>
                <a:off x="2400313" y="2921630"/>
                <a:ext cx="47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1170BC4-5C9C-4622-9977-59B79576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13" y="2921630"/>
                <a:ext cx="472502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8E03176-664C-4D10-997C-2A47F0AD9D40}"/>
                  </a:ext>
                </a:extLst>
              </p:cNvPr>
              <p:cNvSpPr txBox="1"/>
              <p:nvPr/>
            </p:nvSpPr>
            <p:spPr>
              <a:xfrm>
                <a:off x="3161890" y="2938572"/>
                <a:ext cx="47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8E03176-664C-4D10-997C-2A47F0AD9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90" y="2938572"/>
                <a:ext cx="47250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739E265-267C-4292-9946-E6A4CED1A270}"/>
                  </a:ext>
                </a:extLst>
              </p:cNvPr>
              <p:cNvSpPr txBox="1"/>
              <p:nvPr/>
            </p:nvSpPr>
            <p:spPr>
              <a:xfrm>
                <a:off x="3959256" y="2936302"/>
                <a:ext cx="47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739E265-267C-4292-9946-E6A4CED1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256" y="2936302"/>
                <a:ext cx="472502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2F2C6F5-FF30-422C-A53F-7C2E400E8AD2}"/>
                  </a:ext>
                </a:extLst>
              </p:cNvPr>
              <p:cNvSpPr txBox="1"/>
              <p:nvPr/>
            </p:nvSpPr>
            <p:spPr>
              <a:xfrm>
                <a:off x="4730396" y="2906889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2F2C6F5-FF30-422C-A53F-7C2E400E8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396" y="2906889"/>
                <a:ext cx="4866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BAF390E7-F972-45C1-8AC4-0EA579FEF3A8}"/>
              </a:ext>
            </a:extLst>
          </p:cNvPr>
          <p:cNvSpPr txBox="1"/>
          <p:nvPr/>
        </p:nvSpPr>
        <p:spPr>
          <a:xfrm>
            <a:off x="186791" y="3761058"/>
            <a:ext cx="106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466815-6079-4D0A-AA81-8B37EE5783DF}"/>
              </a:ext>
            </a:extLst>
          </p:cNvPr>
          <p:cNvSpPr txBox="1"/>
          <p:nvPr/>
        </p:nvSpPr>
        <p:spPr>
          <a:xfrm>
            <a:off x="1517506" y="377476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P(0.5)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A6DCB81-C057-4CB3-82D3-18069AB2F826}"/>
              </a:ext>
            </a:extLst>
          </p:cNvPr>
          <p:cNvSpPr txBox="1"/>
          <p:nvPr/>
        </p:nvSpPr>
        <p:spPr>
          <a:xfrm>
            <a:off x="2266471" y="3767356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P(0.5)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6777B2-931F-4D3C-8711-05FC38945839}"/>
              </a:ext>
            </a:extLst>
          </p:cNvPr>
          <p:cNvSpPr txBox="1"/>
          <p:nvPr/>
        </p:nvSpPr>
        <p:spPr>
          <a:xfrm>
            <a:off x="3034250" y="376011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P(0.5)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2E77B4-6095-4BE4-9C46-E764408CBE2F}"/>
              </a:ext>
            </a:extLst>
          </p:cNvPr>
          <p:cNvSpPr txBox="1"/>
          <p:nvPr/>
        </p:nvSpPr>
        <p:spPr>
          <a:xfrm>
            <a:off x="3794394" y="376640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P(0.5)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333A811-7B97-47E2-88C3-DB35779222FA}"/>
              </a:ext>
            </a:extLst>
          </p:cNvPr>
          <p:cNvSpPr txBox="1"/>
          <p:nvPr/>
        </p:nvSpPr>
        <p:spPr>
          <a:xfrm>
            <a:off x="4593628" y="376011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P(0.5)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462095E-A343-4B90-8777-A231CDEB2B12}"/>
              </a:ext>
            </a:extLst>
          </p:cNvPr>
          <p:cNvCxnSpPr>
            <a:cxnSpLocks/>
          </p:cNvCxnSpPr>
          <p:nvPr/>
        </p:nvCxnSpPr>
        <p:spPr>
          <a:xfrm flipH="1">
            <a:off x="1902567" y="3353610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C895232-8624-41F1-A5D3-C5AEEB36F97C}"/>
              </a:ext>
            </a:extLst>
          </p:cNvPr>
          <p:cNvCxnSpPr>
            <a:cxnSpLocks/>
          </p:cNvCxnSpPr>
          <p:nvPr/>
        </p:nvCxnSpPr>
        <p:spPr>
          <a:xfrm flipH="1">
            <a:off x="2660642" y="3371340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620D9D8-F1EA-466E-8DC0-ECC9A48C4F49}"/>
              </a:ext>
            </a:extLst>
          </p:cNvPr>
          <p:cNvCxnSpPr>
            <a:cxnSpLocks/>
          </p:cNvCxnSpPr>
          <p:nvPr/>
        </p:nvCxnSpPr>
        <p:spPr>
          <a:xfrm flipH="1">
            <a:off x="3410178" y="3353610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B70CBC40-5C37-4D0F-AAB4-221BA0D3A635}"/>
              </a:ext>
            </a:extLst>
          </p:cNvPr>
          <p:cNvCxnSpPr>
            <a:cxnSpLocks/>
          </p:cNvCxnSpPr>
          <p:nvPr/>
        </p:nvCxnSpPr>
        <p:spPr>
          <a:xfrm flipH="1">
            <a:off x="4195507" y="3363839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C60D66C-2B08-492E-B21F-6E4A1D27DBE1}"/>
              </a:ext>
            </a:extLst>
          </p:cNvPr>
          <p:cNvCxnSpPr>
            <a:cxnSpLocks/>
          </p:cNvCxnSpPr>
          <p:nvPr/>
        </p:nvCxnSpPr>
        <p:spPr>
          <a:xfrm flipH="1">
            <a:off x="5005509" y="3374847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D79EC57-4F50-4ED6-88E9-F20E6A092BA8}"/>
              </a:ext>
            </a:extLst>
          </p:cNvPr>
          <p:cNvCxnSpPr>
            <a:cxnSpLocks/>
          </p:cNvCxnSpPr>
          <p:nvPr/>
        </p:nvCxnSpPr>
        <p:spPr>
          <a:xfrm flipH="1">
            <a:off x="1906681" y="4178576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DFCA9C2-7AAB-4B18-ABA0-BDB326660ACB}"/>
              </a:ext>
            </a:extLst>
          </p:cNvPr>
          <p:cNvCxnSpPr>
            <a:cxnSpLocks/>
          </p:cNvCxnSpPr>
          <p:nvPr/>
        </p:nvCxnSpPr>
        <p:spPr>
          <a:xfrm flipH="1">
            <a:off x="2668871" y="4177979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13196D3-443F-4968-9761-2FD725A99DE9}"/>
              </a:ext>
            </a:extLst>
          </p:cNvPr>
          <p:cNvCxnSpPr>
            <a:cxnSpLocks/>
          </p:cNvCxnSpPr>
          <p:nvPr/>
        </p:nvCxnSpPr>
        <p:spPr>
          <a:xfrm flipH="1">
            <a:off x="3415068" y="4164030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BE52385-A735-4933-9AC2-F2245DA436C4}"/>
              </a:ext>
            </a:extLst>
          </p:cNvPr>
          <p:cNvCxnSpPr>
            <a:cxnSpLocks/>
          </p:cNvCxnSpPr>
          <p:nvPr/>
        </p:nvCxnSpPr>
        <p:spPr>
          <a:xfrm flipH="1">
            <a:off x="4203736" y="4182157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B16C650-505F-4B07-83A0-A5E932302F38}"/>
              </a:ext>
            </a:extLst>
          </p:cNvPr>
          <p:cNvCxnSpPr>
            <a:cxnSpLocks/>
          </p:cNvCxnSpPr>
          <p:nvPr/>
        </p:nvCxnSpPr>
        <p:spPr>
          <a:xfrm flipH="1">
            <a:off x="5014346" y="4128363"/>
            <a:ext cx="8229" cy="3694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42">
            <a:extLst>
              <a:ext uri="{FF2B5EF4-FFF2-40B4-BE49-F238E27FC236}">
                <a16:creationId xmlns:a16="http://schemas.microsoft.com/office/drawing/2014/main" id="{7C1276A1-C92C-4914-9A0B-4D46175FE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7" y="4772768"/>
            <a:ext cx="216347" cy="20607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6FC2F115-104A-4EC1-BD97-BE4E6DBCA4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06" y="4772768"/>
            <a:ext cx="216347" cy="20607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BEFAFB3-E057-4AEA-B941-6BF5130220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771213" y="4726108"/>
            <a:ext cx="252730" cy="25273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3880BAE-CF3E-4210-A53B-09E3B6CE44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048101" y="4706934"/>
            <a:ext cx="252730" cy="2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0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noProof="0" dirty="0"/>
              <a:t>Statistical leverage scores</a:t>
            </a:r>
          </a:p>
          <a:p>
            <a:pPr lvl="1"/>
            <a:r>
              <a:rPr lang="en-GB" noProof="0" dirty="0"/>
              <a:t>In statistics: Used for outlier detection</a:t>
            </a:r>
          </a:p>
          <a:p>
            <a:pPr marL="32580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2 Background – Statistical Leverage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0FDE6-DF16-43F1-B5FB-34C6020C91E2}"/>
              </a:ext>
            </a:extLst>
          </p:cNvPr>
          <p:cNvSpPr/>
          <p:nvPr/>
        </p:nvSpPr>
        <p:spPr>
          <a:xfrm>
            <a:off x="1666164" y="3424718"/>
            <a:ext cx="2722958" cy="2498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DBACE99-B523-4E5D-BC87-B54904B704CD}"/>
              </a:ext>
            </a:extLst>
          </p:cNvPr>
          <p:cNvSpPr/>
          <p:nvPr/>
        </p:nvSpPr>
        <p:spPr>
          <a:xfrm>
            <a:off x="2004358" y="5374850"/>
            <a:ext cx="152479" cy="1545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D1A0244-985F-4EF4-9FC4-05AF95BA90E1}"/>
              </a:ext>
            </a:extLst>
          </p:cNvPr>
          <p:cNvCxnSpPr/>
          <p:nvPr/>
        </p:nvCxnSpPr>
        <p:spPr>
          <a:xfrm flipV="1">
            <a:off x="1889760" y="3891280"/>
            <a:ext cx="1706880" cy="174752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FBDCF98F-B564-4091-A1AE-2246D9FF84FC}"/>
              </a:ext>
            </a:extLst>
          </p:cNvPr>
          <p:cNvSpPr/>
          <p:nvPr/>
        </p:nvSpPr>
        <p:spPr>
          <a:xfrm>
            <a:off x="2264267" y="5267305"/>
            <a:ext cx="152479" cy="1545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CEA8705-908B-4794-ABCC-A5656243AACE}"/>
              </a:ext>
            </a:extLst>
          </p:cNvPr>
          <p:cNvSpPr/>
          <p:nvPr/>
        </p:nvSpPr>
        <p:spPr>
          <a:xfrm>
            <a:off x="2380432" y="5043892"/>
            <a:ext cx="152479" cy="1545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86A43BD-AE29-4D3A-8399-D6B51C2E57E0}"/>
              </a:ext>
            </a:extLst>
          </p:cNvPr>
          <p:cNvSpPr/>
          <p:nvPr/>
        </p:nvSpPr>
        <p:spPr>
          <a:xfrm>
            <a:off x="2503066" y="4759413"/>
            <a:ext cx="152479" cy="1545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46EA491-1027-452D-B75F-291F6817AD63}"/>
              </a:ext>
            </a:extLst>
          </p:cNvPr>
          <p:cNvSpPr/>
          <p:nvPr/>
        </p:nvSpPr>
        <p:spPr>
          <a:xfrm>
            <a:off x="2762897" y="4757161"/>
            <a:ext cx="152479" cy="1545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B2C17A3-BB02-4320-9117-0C63C92C50C8}"/>
              </a:ext>
            </a:extLst>
          </p:cNvPr>
          <p:cNvSpPr/>
          <p:nvPr/>
        </p:nvSpPr>
        <p:spPr>
          <a:xfrm>
            <a:off x="2839136" y="4472682"/>
            <a:ext cx="152479" cy="1545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D8C64DC-E8A4-4CC9-B70F-105F0F07EFF0}"/>
              </a:ext>
            </a:extLst>
          </p:cNvPr>
          <p:cNvSpPr/>
          <p:nvPr/>
        </p:nvSpPr>
        <p:spPr>
          <a:xfrm>
            <a:off x="3444161" y="5043892"/>
            <a:ext cx="152479" cy="15454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1BD449C-3C77-41BD-823D-AD299287D8AF}"/>
              </a:ext>
            </a:extLst>
          </p:cNvPr>
          <p:cNvSpPr/>
          <p:nvPr/>
        </p:nvSpPr>
        <p:spPr>
          <a:xfrm>
            <a:off x="3062732" y="4318135"/>
            <a:ext cx="152479" cy="1545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84A8098-B163-4634-9AC4-9E92D66727DB}"/>
              </a:ext>
            </a:extLst>
          </p:cNvPr>
          <p:cNvSpPr/>
          <p:nvPr/>
        </p:nvSpPr>
        <p:spPr>
          <a:xfrm>
            <a:off x="3215211" y="4061093"/>
            <a:ext cx="152479" cy="1545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07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A61FA30-CA22-432B-B645-3D30B874D63F}"/>
              </a:ext>
            </a:extLst>
          </p:cNvPr>
          <p:cNvSpPr/>
          <p:nvPr/>
        </p:nvSpPr>
        <p:spPr>
          <a:xfrm>
            <a:off x="1592484" y="4836965"/>
            <a:ext cx="1745673" cy="1915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noProof="0" dirty="0"/>
              <a:t>Statistical leverage scores</a:t>
            </a:r>
          </a:p>
          <a:p>
            <a:pPr lvl="1"/>
            <a:r>
              <a:rPr lang="en-GB" noProof="0" dirty="0"/>
              <a:t>In a matrix: Influential rows and columns, term evolved</a:t>
            </a:r>
          </a:p>
          <a:p>
            <a:pPr lvl="1"/>
            <a:r>
              <a:rPr lang="en-GB" noProof="0" dirty="0"/>
              <a:t>How important is a row or column?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2 Background – Statistical Leverage</a:t>
            </a:r>
          </a:p>
        </p:txBody>
      </p:sp>
      <p:sp>
        <p:nvSpPr>
          <p:cNvPr id="4" name="Eckige Klammer links 3"/>
          <p:cNvSpPr/>
          <p:nvPr/>
        </p:nvSpPr>
        <p:spPr>
          <a:xfrm>
            <a:off x="1517073" y="4253345"/>
            <a:ext cx="304800" cy="192361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ckige Klammer rechts 4"/>
          <p:cNvSpPr/>
          <p:nvPr/>
        </p:nvSpPr>
        <p:spPr>
          <a:xfrm>
            <a:off x="3158836" y="4211782"/>
            <a:ext cx="311728" cy="1965181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289818" y="493276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A</a:t>
            </a:r>
          </a:p>
        </p:txBody>
      </p:sp>
      <p:cxnSp>
        <p:nvCxnSpPr>
          <p:cNvPr id="8" name="Gerade Verbindung mit Pfeil 7"/>
          <p:cNvCxnSpPr>
            <a:cxnSpLocks/>
          </p:cNvCxnSpPr>
          <p:nvPr/>
        </p:nvCxnSpPr>
        <p:spPr>
          <a:xfrm>
            <a:off x="3719945" y="5194372"/>
            <a:ext cx="15447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ckige Klammer links 9"/>
          <p:cNvSpPr/>
          <p:nvPr/>
        </p:nvSpPr>
        <p:spPr>
          <a:xfrm>
            <a:off x="5607627" y="4606495"/>
            <a:ext cx="304800" cy="124420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ckige Klammer rechts 10"/>
          <p:cNvSpPr/>
          <p:nvPr/>
        </p:nvSpPr>
        <p:spPr>
          <a:xfrm>
            <a:off x="7372971" y="4606495"/>
            <a:ext cx="311728" cy="1271083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6488632" y="500970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C6BE9B4-BF5F-4780-8133-E292D650818E}"/>
              </a:ext>
            </a:extLst>
          </p:cNvPr>
          <p:cNvSpPr/>
          <p:nvPr/>
        </p:nvSpPr>
        <p:spPr>
          <a:xfrm>
            <a:off x="1588483" y="4353645"/>
            <a:ext cx="1745673" cy="1915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45AD4A8-9CC5-4EBD-B2BF-D1A2F7EFE5AF}"/>
              </a:ext>
            </a:extLst>
          </p:cNvPr>
          <p:cNvSpPr/>
          <p:nvPr/>
        </p:nvSpPr>
        <p:spPr>
          <a:xfrm>
            <a:off x="1588483" y="5847843"/>
            <a:ext cx="1745673" cy="1915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882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1" grpId="0" animBg="1"/>
      <p:bldP spid="12" grpId="0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noProof="0" dirty="0"/>
                  <a:t>Statistical leverage scores</a:t>
                </a:r>
              </a:p>
              <a:p>
                <a:pPr lvl="1"/>
                <a:r>
                  <a:rPr lang="en-GB" dirty="0"/>
                  <a:t>Decompose K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/>
                    </m:sSub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GB" noProof="0" dirty="0"/>
              </a:p>
              <a:p>
                <a:pPr lvl="1"/>
                <a:r>
                  <a:rPr lang="en-GB" noProof="0" dirty="0"/>
                  <a:t>Top k eigenvectors (k is chosen by problem)</a:t>
                </a:r>
              </a:p>
              <a:p>
                <a:pPr lvl="1"/>
                <a:r>
                  <a:rPr lang="en-GB" noProof="0" dirty="0"/>
                  <a:t>Take the squared L2 norm of a row = leverage score</a:t>
                </a:r>
              </a:p>
              <a:p>
                <a:pPr lvl="1"/>
                <a:endParaRPr lang="en-GB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2 Background – Statistical Leverage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7975022" y="4550191"/>
                <a:ext cx="3131128" cy="114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de-DE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de-DE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de-DE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DE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de-DE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de-DE" sz="32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022" y="4550191"/>
                <a:ext cx="3131128" cy="1147237"/>
              </a:xfrm>
              <a:prstGeom prst="rect">
                <a:avLst/>
              </a:prstGeom>
              <a:blipFill>
                <a:blip r:embed="rId4"/>
                <a:stretch>
                  <a:fillRect b="-58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ckige Klammer links 4"/>
          <p:cNvSpPr/>
          <p:nvPr/>
        </p:nvSpPr>
        <p:spPr>
          <a:xfrm>
            <a:off x="1717964" y="4488873"/>
            <a:ext cx="304800" cy="168809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Eckige Klammer rechts 5"/>
          <p:cNvSpPr/>
          <p:nvPr/>
        </p:nvSpPr>
        <p:spPr>
          <a:xfrm>
            <a:off x="3359727" y="4488873"/>
            <a:ext cx="311728" cy="168809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789119" y="4654329"/>
            <a:ext cx="233645" cy="13645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2456073" y="512381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V</a:t>
            </a:r>
          </a:p>
        </p:txBody>
      </p:sp>
      <p:cxnSp>
        <p:nvCxnSpPr>
          <p:cNvPr id="14" name="Gerade Verbindung mit Pfeil 13"/>
          <p:cNvCxnSpPr>
            <a:cxnSpLocks/>
          </p:cNvCxnSpPr>
          <p:nvPr/>
        </p:nvCxnSpPr>
        <p:spPr>
          <a:xfrm>
            <a:off x="4056074" y="5332918"/>
            <a:ext cx="3376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5072423" y="4939143"/>
            <a:ext cx="146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choose</a:t>
            </a:r>
            <a:r>
              <a:rPr lang="de-DE" dirty="0"/>
              <a:t> top k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1909F74-0663-4C37-8B67-9BDDE5DEC83F}"/>
              </a:ext>
            </a:extLst>
          </p:cNvPr>
          <p:cNvSpPr/>
          <p:nvPr/>
        </p:nvSpPr>
        <p:spPr>
          <a:xfrm>
            <a:off x="2121855" y="4654329"/>
            <a:ext cx="212638" cy="13645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A671CE8-841F-468D-A905-FC5A15D9267B}"/>
              </a:ext>
            </a:extLst>
          </p:cNvPr>
          <p:cNvSpPr/>
          <p:nvPr/>
        </p:nvSpPr>
        <p:spPr>
          <a:xfrm>
            <a:off x="1789119" y="4654329"/>
            <a:ext cx="545373" cy="284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831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2" grpId="0"/>
      <p:bldP spid="16" grpId="0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Statistical leverage scores</a:t>
            </a:r>
          </a:p>
          <a:p>
            <a:pPr lvl="1"/>
            <a:r>
              <a:rPr lang="en-GB" noProof="0" dirty="0"/>
              <a:t>For sampling: Sample an observation or not?</a:t>
            </a:r>
          </a:p>
          <a:p>
            <a:pPr lvl="1"/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2 Background – Statistical Leverage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CDC883A-8B06-46A5-9CD2-FB47C81252B3}"/>
              </a:ext>
            </a:extLst>
          </p:cNvPr>
          <p:cNvCxnSpPr/>
          <p:nvPr/>
        </p:nvCxnSpPr>
        <p:spPr>
          <a:xfrm>
            <a:off x="3114597" y="4848419"/>
            <a:ext cx="2124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1C4C4460-49FE-471E-B9B6-1E58E55D25F1}"/>
              </a:ext>
            </a:extLst>
          </p:cNvPr>
          <p:cNvSpPr/>
          <p:nvPr/>
        </p:nvSpPr>
        <p:spPr>
          <a:xfrm>
            <a:off x="1687437" y="4702654"/>
            <a:ext cx="1203626" cy="286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Picture 2" descr="Bildergebnis für important">
            <a:extLst>
              <a:ext uri="{FF2B5EF4-FFF2-40B4-BE49-F238E27FC236}">
                <a16:creationId xmlns:a16="http://schemas.microsoft.com/office/drawing/2014/main" id="{A451A4DE-04DA-4C8D-94F9-85C36AA37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21" y="4320109"/>
            <a:ext cx="1245767" cy="10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FE2F078-AF26-4897-8F90-3BEB7DA7FBBA}"/>
              </a:ext>
            </a:extLst>
          </p:cNvPr>
          <p:cNvCxnSpPr>
            <a:cxnSpLocks/>
          </p:cNvCxnSpPr>
          <p:nvPr/>
        </p:nvCxnSpPr>
        <p:spPr>
          <a:xfrm flipV="1">
            <a:off x="4854382" y="4056161"/>
            <a:ext cx="0" cy="789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Bildergebnis für garbage icon">
            <a:extLst>
              <a:ext uri="{FF2B5EF4-FFF2-40B4-BE49-F238E27FC236}">
                <a16:creationId xmlns:a16="http://schemas.microsoft.com/office/drawing/2014/main" id="{1C92A943-4548-44B9-B336-AEADE59E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02" y="3331131"/>
            <a:ext cx="722485" cy="72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518D789-604F-458E-81DB-C5772A07BEC7}"/>
                  </a:ext>
                </a:extLst>
              </p:cNvPr>
              <p:cNvSpPr txBox="1"/>
              <p:nvPr/>
            </p:nvSpPr>
            <p:spPr>
              <a:xfrm>
                <a:off x="1841561" y="3797723"/>
                <a:ext cx="75386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518D789-604F-458E-81DB-C5772A07B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61" y="3797723"/>
                <a:ext cx="753861" cy="825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73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GB" noProof="0" dirty="0"/>
              <a:t>How to control concept shift?</a:t>
            </a:r>
          </a:p>
          <a:p>
            <a:pPr lvl="1"/>
            <a:r>
              <a:rPr lang="en-GB" noProof="0" dirty="0"/>
              <a:t>Delete stale clusters</a:t>
            </a:r>
          </a:p>
          <a:p>
            <a:pPr lvl="1"/>
            <a:r>
              <a:rPr lang="en-GB" noProof="0" dirty="0"/>
              <a:t>Create new clusters</a:t>
            </a:r>
          </a:p>
          <a:p>
            <a:pPr lvl="1"/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2 Motivation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A048D8C-E964-4783-B4AC-C5350C476F16}"/>
              </a:ext>
            </a:extLst>
          </p:cNvPr>
          <p:cNvSpPr/>
          <p:nvPr/>
        </p:nvSpPr>
        <p:spPr>
          <a:xfrm>
            <a:off x="1676400" y="5100320"/>
            <a:ext cx="1714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F643702-C128-4020-A60E-838101ED0F11}"/>
              </a:ext>
            </a:extLst>
          </p:cNvPr>
          <p:cNvSpPr/>
          <p:nvPr/>
        </p:nvSpPr>
        <p:spPr>
          <a:xfrm>
            <a:off x="1828800" y="5252720"/>
            <a:ext cx="1714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1CB8EC0-EFA5-4D2F-9EE9-1144E7C69266}"/>
              </a:ext>
            </a:extLst>
          </p:cNvPr>
          <p:cNvSpPr/>
          <p:nvPr/>
        </p:nvSpPr>
        <p:spPr>
          <a:xfrm>
            <a:off x="1981200" y="5405120"/>
            <a:ext cx="1714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79FE098-530F-4550-81A7-A0CB7DA74F08}"/>
              </a:ext>
            </a:extLst>
          </p:cNvPr>
          <p:cNvSpPr/>
          <p:nvPr/>
        </p:nvSpPr>
        <p:spPr>
          <a:xfrm>
            <a:off x="2071370" y="5176520"/>
            <a:ext cx="1714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9D45F2B-3F18-4D28-8059-421B902F0BD7}"/>
              </a:ext>
            </a:extLst>
          </p:cNvPr>
          <p:cNvSpPr/>
          <p:nvPr/>
        </p:nvSpPr>
        <p:spPr>
          <a:xfrm>
            <a:off x="1791335" y="5499735"/>
            <a:ext cx="1714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33046E0-187D-43B2-9E04-BC3A6F9F97CA}"/>
              </a:ext>
            </a:extLst>
          </p:cNvPr>
          <p:cNvSpPr/>
          <p:nvPr/>
        </p:nvSpPr>
        <p:spPr>
          <a:xfrm>
            <a:off x="1619885" y="5328920"/>
            <a:ext cx="1714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0B17562-BC75-4CB1-8EFC-114C548DA4C9}"/>
              </a:ext>
            </a:extLst>
          </p:cNvPr>
          <p:cNvSpPr/>
          <p:nvPr/>
        </p:nvSpPr>
        <p:spPr>
          <a:xfrm>
            <a:off x="1892935" y="5014913"/>
            <a:ext cx="17145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C42C4C5-E19B-4E4B-A7E3-F109FF85FF1B}"/>
              </a:ext>
            </a:extLst>
          </p:cNvPr>
          <p:cNvSpPr/>
          <p:nvPr/>
        </p:nvSpPr>
        <p:spPr>
          <a:xfrm>
            <a:off x="2397760" y="4450080"/>
            <a:ext cx="17145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90CDC7A7-8266-443C-B981-926C56050BF5}"/>
              </a:ext>
            </a:extLst>
          </p:cNvPr>
          <p:cNvSpPr/>
          <p:nvPr/>
        </p:nvSpPr>
        <p:spPr>
          <a:xfrm>
            <a:off x="2630805" y="4602480"/>
            <a:ext cx="17145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1D44A7A-D804-4EC8-BFEF-3E91E929429A}"/>
              </a:ext>
            </a:extLst>
          </p:cNvPr>
          <p:cNvSpPr/>
          <p:nvPr/>
        </p:nvSpPr>
        <p:spPr>
          <a:xfrm>
            <a:off x="2727960" y="4450080"/>
            <a:ext cx="17145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0412D3B-FEBB-453A-A8C4-E06E94A1B535}"/>
              </a:ext>
            </a:extLst>
          </p:cNvPr>
          <p:cNvSpPr/>
          <p:nvPr/>
        </p:nvSpPr>
        <p:spPr>
          <a:xfrm>
            <a:off x="2569210" y="4297680"/>
            <a:ext cx="17145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38AA31D-2C4F-449C-ACE8-A340B27067D8}"/>
              </a:ext>
            </a:extLst>
          </p:cNvPr>
          <p:cNvSpPr/>
          <p:nvPr/>
        </p:nvSpPr>
        <p:spPr>
          <a:xfrm>
            <a:off x="2386330" y="4632960"/>
            <a:ext cx="17145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F866934-BCD0-42C2-9824-70DD6A5AAE42}"/>
              </a:ext>
            </a:extLst>
          </p:cNvPr>
          <p:cNvSpPr/>
          <p:nvPr/>
        </p:nvSpPr>
        <p:spPr>
          <a:xfrm>
            <a:off x="3144520" y="5027295"/>
            <a:ext cx="17145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1FD6F82-2D1E-46EC-A321-C282994F5DAA}"/>
              </a:ext>
            </a:extLst>
          </p:cNvPr>
          <p:cNvSpPr/>
          <p:nvPr/>
        </p:nvSpPr>
        <p:spPr>
          <a:xfrm>
            <a:off x="2992120" y="5190808"/>
            <a:ext cx="17145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E3AF4A1-C099-4C5E-A3D7-14EAD79710F0}"/>
              </a:ext>
            </a:extLst>
          </p:cNvPr>
          <p:cNvSpPr/>
          <p:nvPr/>
        </p:nvSpPr>
        <p:spPr>
          <a:xfrm>
            <a:off x="3144520" y="5343208"/>
            <a:ext cx="17145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81D41B5-C106-4915-BA7C-A46146BF4BF5}"/>
              </a:ext>
            </a:extLst>
          </p:cNvPr>
          <p:cNvSpPr/>
          <p:nvPr/>
        </p:nvSpPr>
        <p:spPr>
          <a:xfrm>
            <a:off x="2953385" y="5394643"/>
            <a:ext cx="17145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D023635-07F6-4821-8103-AAF0172112C6}"/>
              </a:ext>
            </a:extLst>
          </p:cNvPr>
          <p:cNvSpPr/>
          <p:nvPr/>
        </p:nvSpPr>
        <p:spPr>
          <a:xfrm>
            <a:off x="2787650" y="5249228"/>
            <a:ext cx="17145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C4B073B-3A19-4B29-8AF8-CC798773E6A9}"/>
              </a:ext>
            </a:extLst>
          </p:cNvPr>
          <p:cNvCxnSpPr/>
          <p:nvPr/>
        </p:nvCxnSpPr>
        <p:spPr>
          <a:xfrm flipV="1">
            <a:off x="1127760" y="3952240"/>
            <a:ext cx="0" cy="1930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2BE4262-F716-46D7-8EE2-FDC6B2F833D8}"/>
              </a:ext>
            </a:extLst>
          </p:cNvPr>
          <p:cNvCxnSpPr>
            <a:cxnSpLocks/>
          </p:cNvCxnSpPr>
          <p:nvPr/>
        </p:nvCxnSpPr>
        <p:spPr>
          <a:xfrm>
            <a:off x="1117600" y="5882640"/>
            <a:ext cx="26517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76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0ACB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0ACB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0ACB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0ACB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0ACB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w2.kqed.org/futureofyou/wp-content/uploads/sites/13/2019/10/radiology1-e1476734001207.jpg">
            <a:extLst>
              <a:ext uri="{FF2B5EF4-FFF2-40B4-BE49-F238E27FC236}">
                <a16:creationId xmlns:a16="http://schemas.microsoft.com/office/drawing/2014/main" id="{7013E7A0-BCA5-42C8-993F-4BBDB266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1C43632-2C38-4C88-8292-987C92EF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16307" y="-1531936"/>
            <a:ext cx="10515600" cy="2852737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en-GB" sz="4400" dirty="0">
                <a:solidFill>
                  <a:schemeClr val="bg1"/>
                </a:solidFill>
              </a:rPr>
              <a:t>3 Key concepts</a:t>
            </a:r>
          </a:p>
        </p:txBody>
      </p:sp>
    </p:spTree>
    <p:extLst>
      <p:ext uri="{BB962C8B-B14F-4D97-AF65-F5344CB8AC3E}">
        <p14:creationId xmlns:p14="http://schemas.microsoft.com/office/powerpoint/2010/main" val="24216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2950" indent="-514350">
              <a:buFont typeface="+mj-lt"/>
              <a:buAutoNum type="arabicPeriod"/>
            </a:pPr>
            <a:r>
              <a:rPr lang="en-GB" noProof="0" dirty="0"/>
              <a:t>Sample data based on importance</a:t>
            </a:r>
          </a:p>
          <a:p>
            <a:pPr marL="382950" indent="-514350">
              <a:buFont typeface="+mj-lt"/>
              <a:buAutoNum type="arabicPeriod"/>
            </a:pPr>
            <a:endParaRPr lang="en-GB" noProof="0" dirty="0"/>
          </a:p>
          <a:p>
            <a:pPr marL="382950" indent="-514350">
              <a:buFont typeface="+mj-lt"/>
              <a:buAutoNum type="arabicPeriod"/>
            </a:pPr>
            <a:r>
              <a:rPr lang="en-GB" noProof="0" dirty="0"/>
              <a:t>Cluster the sampled data</a:t>
            </a:r>
          </a:p>
          <a:p>
            <a:pPr marL="382950" indent="-514350">
              <a:buFont typeface="+mj-lt"/>
              <a:buAutoNum type="arabicPeriod"/>
            </a:pPr>
            <a:endParaRPr lang="en-GB" noProof="0" dirty="0"/>
          </a:p>
          <a:p>
            <a:pPr marL="382950" indent="-514350">
              <a:buFont typeface="+mj-lt"/>
              <a:buAutoNum type="arabicPeriod"/>
            </a:pPr>
            <a:r>
              <a:rPr lang="en-GB" noProof="0" dirty="0"/>
              <a:t>Delete stale clusters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</a:t>
            </a:r>
            <a:r>
              <a:rPr lang="en-GB" noProof="0" dirty="0"/>
              <a:t>Key concepts</a:t>
            </a:r>
          </a:p>
        </p:txBody>
      </p:sp>
      <p:pic>
        <p:nvPicPr>
          <p:cNvPr id="6" name="Picture 2" descr="Bildergebnis für important">
            <a:extLst>
              <a:ext uri="{FF2B5EF4-FFF2-40B4-BE49-F238E27FC236}">
                <a16:creationId xmlns:a16="http://schemas.microsoft.com/office/drawing/2014/main" id="{B55F202B-5E14-46D0-BDFD-DC8BFAEFF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132" y="1508856"/>
            <a:ext cx="1245767" cy="10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E339C4-FDCA-4215-A7E9-462D33F34F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90" y="3006818"/>
            <a:ext cx="1301007" cy="1080595"/>
          </a:xfrm>
          <a:prstGeom prst="rect">
            <a:avLst/>
          </a:prstGeom>
        </p:spPr>
      </p:pic>
      <p:pic>
        <p:nvPicPr>
          <p:cNvPr id="8" name="Picture 2" descr="Bildergebnis für garbage icon">
            <a:extLst>
              <a:ext uri="{FF2B5EF4-FFF2-40B4-BE49-F238E27FC236}">
                <a16:creationId xmlns:a16="http://schemas.microsoft.com/office/drawing/2014/main" id="{51787AD4-CEAB-4CDA-9A26-E3F4F06F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152" y="4449872"/>
            <a:ext cx="722485" cy="72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2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AE19A95-3214-4A91-8BF1-AD7136372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1"/>
            <a:ext cx="12192000" cy="789330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478D8EB-F699-4D1A-82C2-91906B8E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8880" y="283157"/>
            <a:ext cx="8128000" cy="1325563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4 Deep Dive with Example</a:t>
            </a:r>
          </a:p>
        </p:txBody>
      </p:sp>
    </p:spTree>
    <p:extLst>
      <p:ext uri="{BB962C8B-B14F-4D97-AF65-F5344CB8AC3E}">
        <p14:creationId xmlns:p14="http://schemas.microsoft.com/office/powerpoint/2010/main" val="1978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FEE73F7-BE51-48D0-9D41-223F36301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2950" indent="-514350">
              <a:buFont typeface="+mj-lt"/>
              <a:buAutoNum type="arabicPeriod"/>
            </a:pPr>
            <a:r>
              <a:rPr lang="en-GB" dirty="0"/>
              <a:t>Real world example</a:t>
            </a:r>
          </a:p>
          <a:p>
            <a:pPr marL="382950" indent="-514350">
              <a:buFont typeface="+mj-lt"/>
              <a:buAutoNum type="arabicPeriod"/>
            </a:pPr>
            <a:r>
              <a:rPr lang="en-GB" dirty="0"/>
              <a:t>Motivation</a:t>
            </a:r>
          </a:p>
          <a:p>
            <a:pPr marL="382950" indent="-514350">
              <a:buFont typeface="+mj-lt"/>
              <a:buAutoNum type="arabicPeriod"/>
            </a:pPr>
            <a:r>
              <a:rPr lang="en-GB" dirty="0"/>
              <a:t>Key concepts</a:t>
            </a:r>
          </a:p>
          <a:p>
            <a:pPr marL="382950" indent="-514350">
              <a:buFont typeface="+mj-lt"/>
              <a:buAutoNum type="arabicPeriod"/>
            </a:pPr>
            <a:r>
              <a:rPr lang="en-GB" dirty="0"/>
              <a:t>Deep dive with example</a:t>
            </a:r>
          </a:p>
          <a:p>
            <a:pPr marL="382950" indent="-514350">
              <a:buFont typeface="+mj-lt"/>
              <a:buAutoNum type="arabicPeriod"/>
            </a:pPr>
            <a:r>
              <a:rPr lang="en-GB" dirty="0"/>
              <a:t>Discussion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881EF4A-3080-42B5-ABD2-4C171FD9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0895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Suppose this dataset</a:t>
            </a:r>
          </a:p>
          <a:p>
            <a:pPr lvl="1"/>
            <a:r>
              <a:rPr lang="en-GB" noProof="0" dirty="0"/>
              <a:t>Not linearly separable</a:t>
            </a:r>
          </a:p>
          <a:p>
            <a:pPr lvl="1"/>
            <a:r>
              <a:rPr lang="en-GB" noProof="0" dirty="0"/>
              <a:t>Two clusters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83" y="1539875"/>
            <a:ext cx="6865977" cy="51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4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Sample an observation or not?</a:t>
            </a:r>
          </a:p>
          <a:p>
            <a:pPr lvl="1"/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4 Sampling - Overview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CDC883A-8B06-46A5-9CD2-FB47C81252B3}"/>
              </a:ext>
            </a:extLst>
          </p:cNvPr>
          <p:cNvCxnSpPr/>
          <p:nvPr/>
        </p:nvCxnSpPr>
        <p:spPr>
          <a:xfrm>
            <a:off x="3114597" y="4848419"/>
            <a:ext cx="2124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1C4C4460-49FE-471E-B9B6-1E58E55D25F1}"/>
              </a:ext>
            </a:extLst>
          </p:cNvPr>
          <p:cNvSpPr/>
          <p:nvPr/>
        </p:nvSpPr>
        <p:spPr>
          <a:xfrm>
            <a:off x="1687437" y="4702654"/>
            <a:ext cx="1203626" cy="286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Picture 2" descr="Bildergebnis für important">
            <a:extLst>
              <a:ext uri="{FF2B5EF4-FFF2-40B4-BE49-F238E27FC236}">
                <a16:creationId xmlns:a16="http://schemas.microsoft.com/office/drawing/2014/main" id="{A451A4DE-04DA-4C8D-94F9-85C36AA37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21" y="4320109"/>
            <a:ext cx="1245767" cy="10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FE2F078-AF26-4897-8F90-3BEB7DA7FBBA}"/>
              </a:ext>
            </a:extLst>
          </p:cNvPr>
          <p:cNvCxnSpPr>
            <a:cxnSpLocks/>
          </p:cNvCxnSpPr>
          <p:nvPr/>
        </p:nvCxnSpPr>
        <p:spPr>
          <a:xfrm flipV="1">
            <a:off x="4854382" y="4056161"/>
            <a:ext cx="0" cy="789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Bildergebnis für garbage icon">
            <a:extLst>
              <a:ext uri="{FF2B5EF4-FFF2-40B4-BE49-F238E27FC236}">
                <a16:creationId xmlns:a16="http://schemas.microsoft.com/office/drawing/2014/main" id="{1C92A943-4548-44B9-B336-AEADE59E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02" y="3331131"/>
            <a:ext cx="722485" cy="72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518D789-604F-458E-81DB-C5772A07BEC7}"/>
                  </a:ext>
                </a:extLst>
              </p:cNvPr>
              <p:cNvSpPr txBox="1"/>
              <p:nvPr/>
            </p:nvSpPr>
            <p:spPr>
              <a:xfrm>
                <a:off x="1841561" y="3797723"/>
                <a:ext cx="75386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518D789-604F-458E-81DB-C5772A07B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61" y="3797723"/>
                <a:ext cx="753861" cy="825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6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Based on statistical leverage scores</a:t>
            </a:r>
          </a:p>
          <a:p>
            <a:pPr lvl="1"/>
            <a:r>
              <a:rPr lang="en-GB" noProof="0" dirty="0"/>
              <a:t>Observation fits to cluster model?</a:t>
            </a:r>
          </a:p>
          <a:p>
            <a:pPr lvl="1"/>
            <a:r>
              <a:rPr lang="en-GB" noProof="0" dirty="0"/>
              <a:t>Use probability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64FD670-6E08-4C3B-8611-5516080D4C21}"/>
              </a:ext>
            </a:extLst>
          </p:cNvPr>
          <p:cNvCxnSpPr>
            <a:cxnSpLocks/>
          </p:cNvCxnSpPr>
          <p:nvPr/>
        </p:nvCxnSpPr>
        <p:spPr>
          <a:xfrm>
            <a:off x="3578544" y="4866561"/>
            <a:ext cx="37569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34DF4273-5713-419A-8530-B26563B0EDDF}"/>
              </a:ext>
            </a:extLst>
          </p:cNvPr>
          <p:cNvSpPr txBox="1"/>
          <p:nvPr/>
        </p:nvSpPr>
        <p:spPr>
          <a:xfrm>
            <a:off x="6596283" y="4897953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0C16655-B81F-475A-B230-1A7AB7F1D2C2}"/>
                  </a:ext>
                </a:extLst>
              </p:cNvPr>
              <p:cNvSpPr txBox="1"/>
              <p:nvPr/>
            </p:nvSpPr>
            <p:spPr>
              <a:xfrm>
                <a:off x="3395951" y="3957553"/>
                <a:ext cx="75386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0C16655-B81F-475A-B230-1A7AB7F1D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51" y="3957553"/>
                <a:ext cx="753861" cy="82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AF6538-5C7A-4397-83E2-0DB23679FBB9}"/>
                  </a:ext>
                </a:extLst>
              </p:cNvPr>
              <p:cNvSpPr txBox="1"/>
              <p:nvPr/>
            </p:nvSpPr>
            <p:spPr>
              <a:xfrm>
                <a:off x="3992822" y="3957553"/>
                <a:ext cx="75386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AF6538-5C7A-4397-83E2-0DB23679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822" y="3957553"/>
                <a:ext cx="753861" cy="82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8C93E48-B43F-41DF-AD75-FCCC0DDD228D}"/>
                  </a:ext>
                </a:extLst>
              </p:cNvPr>
              <p:cNvSpPr txBox="1"/>
              <p:nvPr/>
            </p:nvSpPr>
            <p:spPr>
              <a:xfrm>
                <a:off x="4608583" y="3957553"/>
                <a:ext cx="75386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8C93E48-B43F-41DF-AD75-FCCC0DDD2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83" y="3957553"/>
                <a:ext cx="753861" cy="825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BC97F69-70D8-483F-ACF5-35F7263D0367}"/>
                  </a:ext>
                </a:extLst>
              </p:cNvPr>
              <p:cNvSpPr txBox="1"/>
              <p:nvPr/>
            </p:nvSpPr>
            <p:spPr>
              <a:xfrm>
                <a:off x="5251991" y="3957552"/>
                <a:ext cx="75386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BC97F69-70D8-483F-ACF5-35F7263D0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991" y="3957552"/>
                <a:ext cx="753861" cy="82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3CCB7EA-1DD6-44AA-BE30-7D88DEC56ED9}"/>
                  </a:ext>
                </a:extLst>
              </p:cNvPr>
              <p:cNvSpPr txBox="1"/>
              <p:nvPr/>
            </p:nvSpPr>
            <p:spPr>
              <a:xfrm>
                <a:off x="3503306" y="4899817"/>
                <a:ext cx="417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3CCB7EA-1DD6-44AA-BE30-7D88DEC56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306" y="4899817"/>
                <a:ext cx="417867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06C7DEE-47F5-4972-A0B8-745A86F03394}"/>
                  </a:ext>
                </a:extLst>
              </p:cNvPr>
              <p:cNvSpPr txBox="1"/>
              <p:nvPr/>
            </p:nvSpPr>
            <p:spPr>
              <a:xfrm>
                <a:off x="4171414" y="4899817"/>
                <a:ext cx="417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06C7DEE-47F5-4972-A0B8-745A86F03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14" y="4899817"/>
                <a:ext cx="417867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751DE73-DD89-43C8-B891-12827FB0B37A}"/>
                  </a:ext>
                </a:extLst>
              </p:cNvPr>
              <p:cNvSpPr txBox="1"/>
              <p:nvPr/>
            </p:nvSpPr>
            <p:spPr>
              <a:xfrm>
                <a:off x="4764284" y="4904675"/>
                <a:ext cx="417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751DE73-DD89-43C8-B891-12827FB0B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284" y="4904675"/>
                <a:ext cx="417867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68429A64-D64F-4DD4-9D8E-7913E01CFE88}"/>
                  </a:ext>
                </a:extLst>
              </p:cNvPr>
              <p:cNvSpPr txBox="1"/>
              <p:nvPr/>
            </p:nvSpPr>
            <p:spPr>
              <a:xfrm>
                <a:off x="5372027" y="4904675"/>
                <a:ext cx="417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68429A64-D64F-4DD4-9D8E-7913E01CF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027" y="4904675"/>
                <a:ext cx="417867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feld 36">
            <a:extLst>
              <a:ext uri="{FF2B5EF4-FFF2-40B4-BE49-F238E27FC236}">
                <a16:creationId xmlns:a16="http://schemas.microsoft.com/office/drawing/2014/main" id="{1FA06697-CCA7-4B3F-8479-07FDCB2255F2}"/>
              </a:ext>
            </a:extLst>
          </p:cNvPr>
          <p:cNvSpPr txBox="1"/>
          <p:nvPr/>
        </p:nvSpPr>
        <p:spPr>
          <a:xfrm>
            <a:off x="2133233" y="5893509"/>
            <a:ext cx="126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Probability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CB107B9-A0E0-47CF-A2CB-A090AFDED0E1}"/>
              </a:ext>
            </a:extLst>
          </p:cNvPr>
          <p:cNvSpPr txBox="1"/>
          <p:nvPr/>
        </p:nvSpPr>
        <p:spPr>
          <a:xfrm>
            <a:off x="3470827" y="5905971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0.8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70C87B8-BDB4-4F63-9A2A-AAC4E4146937}"/>
              </a:ext>
            </a:extLst>
          </p:cNvPr>
          <p:cNvSpPr txBox="1"/>
          <p:nvPr/>
        </p:nvSpPr>
        <p:spPr>
          <a:xfrm>
            <a:off x="4082446" y="5891247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C598AF5-95D6-4185-A27F-1C3AE5E1FB06}"/>
              </a:ext>
            </a:extLst>
          </p:cNvPr>
          <p:cNvSpPr txBox="1"/>
          <p:nvPr/>
        </p:nvSpPr>
        <p:spPr>
          <a:xfrm>
            <a:off x="4699327" y="5891247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0A5E9D5-1270-4116-8BAA-8DB10F536D73}"/>
              </a:ext>
            </a:extLst>
          </p:cNvPr>
          <p:cNvSpPr txBox="1"/>
          <p:nvPr/>
        </p:nvSpPr>
        <p:spPr>
          <a:xfrm>
            <a:off x="5307552" y="589124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0.05</a:t>
            </a:r>
          </a:p>
        </p:txBody>
      </p:sp>
      <p:pic>
        <p:nvPicPr>
          <p:cNvPr id="28" name="Picture 2" descr="http://file.scirp.org/Html/1-2200520/64d6a208-e57d-4856-8885-ad1df5ef9afa.jpg">
            <a:extLst>
              <a:ext uri="{FF2B5EF4-FFF2-40B4-BE49-F238E27FC236}">
                <a16:creationId xmlns:a16="http://schemas.microsoft.com/office/drawing/2014/main" id="{3B8C6EAF-8652-40EC-8F48-325A4065F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391" y="4202662"/>
            <a:ext cx="4079585" cy="148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86F6328-3758-4F4E-A040-E649CC60490F}"/>
              </a:ext>
            </a:extLst>
          </p:cNvPr>
          <p:cNvCxnSpPr>
            <a:cxnSpLocks/>
          </p:cNvCxnSpPr>
          <p:nvPr/>
        </p:nvCxnSpPr>
        <p:spPr>
          <a:xfrm>
            <a:off x="5949785" y="4353735"/>
            <a:ext cx="1779782" cy="372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BFC8873-1ECC-4641-8D95-EF274A13C7E1}"/>
              </a:ext>
            </a:extLst>
          </p:cNvPr>
          <p:cNvSpPr txBox="1"/>
          <p:nvPr/>
        </p:nvSpPr>
        <p:spPr>
          <a:xfrm>
            <a:off x="6817737" y="415337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Fits?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3BF72D36-A06A-423F-913A-8E441E45170F}"/>
              </a:ext>
            </a:extLst>
          </p:cNvPr>
          <p:cNvCxnSpPr>
            <a:cxnSpLocks/>
          </p:cNvCxnSpPr>
          <p:nvPr/>
        </p:nvCxnSpPr>
        <p:spPr>
          <a:xfrm flipH="1">
            <a:off x="6051270" y="5196196"/>
            <a:ext cx="1644327" cy="864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9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/>
      <p:bldP spid="21" grpId="0"/>
      <p:bldP spid="25" grpId="0"/>
      <p:bldP spid="26" grpId="0"/>
      <p:bldP spid="27" grpId="0"/>
      <p:bldP spid="37" grpId="0"/>
      <p:bldP spid="38" grpId="0"/>
      <p:bldP spid="39" grpId="0"/>
      <p:bldP spid="40" grpId="0"/>
      <p:bldP spid="41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GB" noProof="0"/>
              <a:t>Calculate probability</a:t>
            </a:r>
          </a:p>
          <a:p>
            <a:pPr lvl="1"/>
            <a:r>
              <a:rPr lang="en-GB"/>
              <a:t>With kernel </a:t>
            </a:r>
            <a:r>
              <a:rPr lang="en-GB" noProof="0"/>
              <a:t>matrix</a:t>
            </a:r>
          </a:p>
          <a:p>
            <a:pPr lvl="1"/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345346"/>
            <a:ext cx="6892800" cy="1094257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8CE09ED-2797-4EDA-8100-B2B3060CABD8}"/>
              </a:ext>
            </a:extLst>
          </p:cNvPr>
          <p:cNvCxnSpPr>
            <a:cxnSpLocks/>
          </p:cNvCxnSpPr>
          <p:nvPr/>
        </p:nvCxnSpPr>
        <p:spPr>
          <a:xfrm>
            <a:off x="990600" y="5113502"/>
            <a:ext cx="102187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C324168-44B8-4098-908A-4191FC32317A}"/>
              </a:ext>
            </a:extLst>
          </p:cNvPr>
          <p:cNvSpPr txBox="1"/>
          <p:nvPr/>
        </p:nvSpPr>
        <p:spPr>
          <a:xfrm>
            <a:off x="10503774" y="4745681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DF59402-F49B-41C1-BD65-E217DE40900F}"/>
              </a:ext>
            </a:extLst>
          </p:cNvPr>
          <p:cNvCxnSpPr>
            <a:cxnSpLocks/>
          </p:cNvCxnSpPr>
          <p:nvPr/>
        </p:nvCxnSpPr>
        <p:spPr>
          <a:xfrm>
            <a:off x="1445576" y="5113502"/>
            <a:ext cx="0" cy="15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81D917F-EA17-4135-BD99-69E374533764}"/>
                  </a:ext>
                </a:extLst>
              </p:cNvPr>
              <p:cNvSpPr txBox="1"/>
              <p:nvPr/>
            </p:nvSpPr>
            <p:spPr>
              <a:xfrm>
                <a:off x="990600" y="5395833"/>
                <a:ext cx="919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81D917F-EA17-4135-BD99-69E37453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395833"/>
                <a:ext cx="91903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963463E9-DAFE-48A4-9462-8CDA19CF4A4D}"/>
                  </a:ext>
                </a:extLst>
              </p:cNvPr>
              <p:cNvSpPr/>
              <p:nvPr/>
            </p:nvSpPr>
            <p:spPr>
              <a:xfrm>
                <a:off x="2953285" y="5348632"/>
                <a:ext cx="18449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963463E9-DAFE-48A4-9462-8CDA19CF4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285" y="5348632"/>
                <a:ext cx="1844992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5075C9A-5D38-4B66-B923-420338A70D89}"/>
              </a:ext>
            </a:extLst>
          </p:cNvPr>
          <p:cNvCxnSpPr>
            <a:cxnSpLocks/>
          </p:cNvCxnSpPr>
          <p:nvPr/>
        </p:nvCxnSpPr>
        <p:spPr>
          <a:xfrm>
            <a:off x="4039031" y="5126684"/>
            <a:ext cx="0" cy="15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F3E8012-5FE4-4F7C-9CCA-93AE4D498F5F}"/>
              </a:ext>
            </a:extLst>
          </p:cNvPr>
          <p:cNvCxnSpPr>
            <a:cxnSpLocks/>
          </p:cNvCxnSpPr>
          <p:nvPr/>
        </p:nvCxnSpPr>
        <p:spPr>
          <a:xfrm>
            <a:off x="7731000" y="5113502"/>
            <a:ext cx="0" cy="15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988BF6B-D6CA-4CC2-AE96-0AF6E1A73312}"/>
                  </a:ext>
                </a:extLst>
              </p:cNvPr>
              <p:cNvSpPr/>
              <p:nvPr/>
            </p:nvSpPr>
            <p:spPr>
              <a:xfrm>
                <a:off x="6570245" y="5380597"/>
                <a:ext cx="22476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1−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988BF6B-D6CA-4CC2-AE96-0AF6E1A73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245" y="5380597"/>
                <a:ext cx="2247667" cy="646331"/>
              </a:xfrm>
              <a:prstGeom prst="rect">
                <a:avLst/>
              </a:prstGeom>
              <a:blipFill>
                <a:blip r:embed="rId6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A1E12A37-68A1-4F5B-B450-6595929453DF}"/>
              </a:ext>
            </a:extLst>
          </p:cNvPr>
          <p:cNvSpPr/>
          <p:nvPr/>
        </p:nvSpPr>
        <p:spPr>
          <a:xfrm>
            <a:off x="1909633" y="3345346"/>
            <a:ext cx="5821366" cy="7046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A820555-0BCC-4F7C-824A-08A48F5C3F61}"/>
              </a:ext>
            </a:extLst>
          </p:cNvPr>
          <p:cNvSpPr/>
          <p:nvPr/>
        </p:nvSpPr>
        <p:spPr>
          <a:xfrm>
            <a:off x="1909632" y="4074655"/>
            <a:ext cx="5821367" cy="34320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15EF4B7-E55D-4BAB-8B08-2F54717EDF29}"/>
                  </a:ext>
                </a:extLst>
              </p:cNvPr>
              <p:cNvSpPr/>
              <p:nvPr/>
            </p:nvSpPr>
            <p:spPr>
              <a:xfrm>
                <a:off x="2988367" y="5740530"/>
                <a:ext cx="2171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1−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15EF4B7-E55D-4BAB-8B08-2F54717ED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367" y="5740530"/>
                <a:ext cx="2171492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0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8" grpId="0"/>
      <p:bldP spid="12" grpId="0" animBg="1"/>
      <p:bldP spid="16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1</a:t>
                </a:r>
                <a:r>
                  <a:rPr lang="en-GB" baseline="30000" dirty="0"/>
                  <a:t>st</a:t>
                </a:r>
                <a:r>
                  <a:rPr lang="en-GB" dirty="0"/>
                  <a:t> case: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noProof="0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                                     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noProof="0" dirty="0"/>
              </a:p>
              <a:p>
                <a:pPr marL="457200" indent="-457200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noProof="0" dirty="0"/>
                  <a:t> is a kernel function, that measures similarity</a:t>
                </a:r>
              </a:p>
              <a:p>
                <a:pPr marL="914400" lvl="1" indent="-457200"/>
                <a:r>
                  <a:rPr lang="en-GB" dirty="0"/>
                  <a:t>RBF used in paper</a:t>
                </a:r>
              </a:p>
              <a:p>
                <a:pPr marL="457200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a similarity matrix</a:t>
                </a:r>
              </a:p>
              <a:p>
                <a:pPr marL="0" indent="0">
                  <a:buNone/>
                </a:pPr>
                <a:endParaRPr lang="en-GB" noProof="0" dirty="0"/>
              </a:p>
              <a:p>
                <a:pPr marL="0" indent="0">
                  <a:buNone/>
                </a:pPr>
                <a:endParaRPr lang="en-GB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40" b="-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FDE0119-B6FF-4C65-BCAB-095EF7DDF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51" r="45683" b="30480"/>
          <a:stretch/>
        </p:blipFill>
        <p:spPr>
          <a:xfrm>
            <a:off x="2219960" y="3240571"/>
            <a:ext cx="2672080" cy="760723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CEA6D64-0319-4F87-A835-69D5C032D5CE}"/>
              </a:ext>
            </a:extLst>
          </p:cNvPr>
          <p:cNvSpPr/>
          <p:nvPr/>
        </p:nvSpPr>
        <p:spPr>
          <a:xfrm>
            <a:off x="2569580" y="3298785"/>
            <a:ext cx="729205" cy="324091"/>
          </a:xfrm>
          <a:prstGeom prst="rect">
            <a:avLst/>
          </a:prstGeom>
          <a:solidFill>
            <a:srgbClr val="F1F7F9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3C0E9F8-EA80-4720-86B1-7783E09C7D33}"/>
              </a:ext>
            </a:extLst>
          </p:cNvPr>
          <p:cNvSpPr/>
          <p:nvPr/>
        </p:nvSpPr>
        <p:spPr>
          <a:xfrm>
            <a:off x="3730811" y="3240571"/>
            <a:ext cx="713868" cy="380361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C3C452C-5181-4CEF-824A-BD31299140FF}"/>
              </a:ext>
            </a:extLst>
          </p:cNvPr>
          <p:cNvSpPr/>
          <p:nvPr/>
        </p:nvSpPr>
        <p:spPr>
          <a:xfrm>
            <a:off x="2569579" y="3715941"/>
            <a:ext cx="729205" cy="324091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811E3DA-2882-4D17-B1A9-66714B6A6579}"/>
              </a:ext>
            </a:extLst>
          </p:cNvPr>
          <p:cNvSpPr/>
          <p:nvPr/>
        </p:nvSpPr>
        <p:spPr>
          <a:xfrm>
            <a:off x="3474334" y="3644900"/>
            <a:ext cx="1206210" cy="356394"/>
          </a:xfrm>
          <a:prstGeom prst="rect">
            <a:avLst/>
          </a:prstGeom>
          <a:solidFill>
            <a:srgbClr val="F3FAFD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50417CA-433A-44DB-A929-DEC5B1290A97}"/>
              </a:ext>
            </a:extLst>
          </p:cNvPr>
          <p:cNvSpPr/>
          <p:nvPr/>
        </p:nvSpPr>
        <p:spPr>
          <a:xfrm>
            <a:off x="5731397" y="2768278"/>
            <a:ext cx="729205" cy="287438"/>
          </a:xfrm>
          <a:prstGeom prst="rect">
            <a:avLst/>
          </a:prstGeom>
          <a:solidFill>
            <a:srgbClr val="F4FBFE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29E289-754F-4078-9895-D5BC104EF4D3}"/>
              </a:ext>
            </a:extLst>
          </p:cNvPr>
          <p:cNvSpPr/>
          <p:nvPr/>
        </p:nvSpPr>
        <p:spPr>
          <a:xfrm>
            <a:off x="5544595" y="3192668"/>
            <a:ext cx="1272894" cy="355173"/>
          </a:xfrm>
          <a:prstGeom prst="rect">
            <a:avLst/>
          </a:prstGeom>
          <a:solidFill>
            <a:srgbClr val="F4FBFE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72FE93B-05AA-40AB-AB78-5005A98800BF}"/>
              </a:ext>
            </a:extLst>
          </p:cNvPr>
          <p:cNvSpPr/>
          <p:nvPr/>
        </p:nvSpPr>
        <p:spPr>
          <a:xfrm>
            <a:off x="7132256" y="2734410"/>
            <a:ext cx="1294114" cy="458258"/>
          </a:xfrm>
          <a:prstGeom prst="rect">
            <a:avLst/>
          </a:prstGeom>
          <a:solidFill>
            <a:srgbClr val="F2F8FB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6E28282-17C1-403F-85B6-0C0B61CD4990}"/>
              </a:ext>
            </a:extLst>
          </p:cNvPr>
          <p:cNvSpPr/>
          <p:nvPr/>
        </p:nvSpPr>
        <p:spPr>
          <a:xfrm>
            <a:off x="7132256" y="3187081"/>
            <a:ext cx="1272894" cy="435795"/>
          </a:xfrm>
          <a:prstGeom prst="rect">
            <a:avLst/>
          </a:prstGeom>
          <a:solidFill>
            <a:srgbClr val="F3FAFD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E8F9DE1-FCBA-41D7-AE19-B1BF2DF2FD78}"/>
              </a:ext>
            </a:extLst>
          </p:cNvPr>
          <p:cNvSpPr/>
          <p:nvPr/>
        </p:nvSpPr>
        <p:spPr>
          <a:xfrm>
            <a:off x="5554947" y="3620932"/>
            <a:ext cx="4983513" cy="837035"/>
          </a:xfrm>
          <a:prstGeom prst="rect">
            <a:avLst/>
          </a:prstGeom>
          <a:solidFill>
            <a:srgbClr val="F4FBFE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922D10D-7168-4E44-995A-09246A5B1999}"/>
              </a:ext>
            </a:extLst>
          </p:cNvPr>
          <p:cNvSpPr/>
          <p:nvPr/>
        </p:nvSpPr>
        <p:spPr>
          <a:xfrm>
            <a:off x="8700818" y="2809240"/>
            <a:ext cx="1890016" cy="733014"/>
          </a:xfrm>
          <a:prstGeom prst="rect">
            <a:avLst/>
          </a:prstGeom>
          <a:solidFill>
            <a:srgbClr val="F0F5F8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29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E2C56B2-2F78-4979-991F-F72ED7B7A2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2</a:t>
                </a:r>
                <a:r>
                  <a:rPr lang="en-GB" baseline="30000" dirty="0"/>
                  <a:t>nd</a:t>
                </a:r>
                <a:r>
                  <a:rPr lang="en-GB" dirty="0"/>
                  <a:t> case: Use 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E2C56B2-2F78-4979-991F-F72ED7B7A2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4025892-6D16-4F20-A6FA-4EBB58F3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Sampling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AB29F0-F418-4FE1-A06D-9A79901717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600" y="2781842"/>
            <a:ext cx="6892800" cy="109425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E51D4E2-3868-4BCB-B81D-A6A46F868A25}"/>
              </a:ext>
            </a:extLst>
          </p:cNvPr>
          <p:cNvSpPr/>
          <p:nvPr/>
        </p:nvSpPr>
        <p:spPr>
          <a:xfrm>
            <a:off x="2060293" y="3505710"/>
            <a:ext cx="5729469" cy="370389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64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noProof="0" dirty="0"/>
                  <a:t>Suppose t=2</a:t>
                </a:r>
              </a:p>
              <a:p>
                <a:r>
                  <a:rPr lang="en-GB" noProof="0" dirty="0"/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num>
                          <m:den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GB" noProof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b="0" noProof="0" dirty="0"/>
              </a:p>
              <a:p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𝑅𝐵𝐹</m:t>
                        </m:r>
                        <m:d>
                          <m:d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.5</m:t>
                                    </m:r>
                                  </m:num>
                                  <m:den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GB" b="0" i="1" noProof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d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=0.0173</m:t>
                    </m:r>
                  </m:oMath>
                </a14:m>
                <a:endParaRPr lang="en-GB" noProof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Κ</m:t>
                    </m:r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noProof="0" dirty="0">
                  <a:ea typeface="Cambria Math" panose="02040503050406030204" pitchFamily="18" charset="0"/>
                </a:endParaRPr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 – Example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889" y="1825625"/>
            <a:ext cx="3959113" cy="1152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E34D75D-A95C-44BB-AFED-4DC5572A8EF8}"/>
              </a:ext>
            </a:extLst>
          </p:cNvPr>
          <p:cNvSpPr/>
          <p:nvPr/>
        </p:nvSpPr>
        <p:spPr>
          <a:xfrm>
            <a:off x="8748624" y="2642879"/>
            <a:ext cx="757821" cy="275685"/>
          </a:xfrm>
          <a:prstGeom prst="rect">
            <a:avLst/>
          </a:prstGeom>
          <a:solidFill>
            <a:srgbClr val="F0F5F7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5B33B7-35B5-4FBE-BAD7-D87E96207365}"/>
              </a:ext>
            </a:extLst>
          </p:cNvPr>
          <p:cNvSpPr/>
          <p:nvPr/>
        </p:nvSpPr>
        <p:spPr>
          <a:xfrm>
            <a:off x="9050795" y="1908892"/>
            <a:ext cx="729205" cy="287438"/>
          </a:xfrm>
          <a:prstGeom prst="rect">
            <a:avLst/>
          </a:prstGeom>
          <a:solidFill>
            <a:srgbClr val="EFF4F6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E516226-CBF7-4FF7-A400-7AB2A56A66F6}"/>
              </a:ext>
            </a:extLst>
          </p:cNvPr>
          <p:cNvSpPr/>
          <p:nvPr/>
        </p:nvSpPr>
        <p:spPr>
          <a:xfrm>
            <a:off x="9050795" y="2277014"/>
            <a:ext cx="729205" cy="287438"/>
          </a:xfrm>
          <a:prstGeom prst="rect">
            <a:avLst/>
          </a:prstGeom>
          <a:solidFill>
            <a:srgbClr val="F0F5F7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B560BBB-1925-4AC9-B098-F4D0F2B17F26}"/>
              </a:ext>
            </a:extLst>
          </p:cNvPr>
          <p:cNvSpPr/>
          <p:nvPr/>
        </p:nvSpPr>
        <p:spPr>
          <a:xfrm>
            <a:off x="10343065" y="1848348"/>
            <a:ext cx="704892" cy="347981"/>
          </a:xfrm>
          <a:prstGeom prst="rect">
            <a:avLst/>
          </a:prstGeom>
          <a:solidFill>
            <a:srgbClr val="E9ECEE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9BF58A3-B060-4413-BC0F-4188071C6362}"/>
              </a:ext>
            </a:extLst>
          </p:cNvPr>
          <p:cNvSpPr/>
          <p:nvPr/>
        </p:nvSpPr>
        <p:spPr>
          <a:xfrm>
            <a:off x="9978462" y="2257924"/>
            <a:ext cx="1325444" cy="306528"/>
          </a:xfrm>
          <a:prstGeom prst="rect">
            <a:avLst/>
          </a:prstGeom>
          <a:solidFill>
            <a:srgbClr val="EEF2F4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4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noProof="0" dirty="0"/>
                  <a:t>Let‘s put it together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0.0173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0.0173</m:t>
                              </m:r>
                            </m:e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noProof="0" dirty="0"/>
              </a:p>
              <a:p>
                <a:endParaRPr lang="en-GB" noProof="0" dirty="0"/>
              </a:p>
              <a:p>
                <a:r>
                  <a:rPr lang="en-GB" noProof="0" dirty="0"/>
                  <a:t>This is the initial matrix</a:t>
                </a:r>
              </a:p>
              <a:p>
                <a:r>
                  <a:rPr lang="en-GB" dirty="0"/>
                  <a:t>R</a:t>
                </a:r>
                <a:r>
                  <a:rPr lang="en-GB" noProof="0" dirty="0" err="1"/>
                  <a:t>epresenting</a:t>
                </a:r>
                <a:r>
                  <a:rPr lang="en-GB" noProof="0" dirty="0"/>
                  <a:t> the two clusters</a:t>
                </a:r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 – Example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BF7D57A-8359-4CBC-A5E0-3F3940193D66}"/>
              </a:ext>
            </a:extLst>
          </p:cNvPr>
          <p:cNvGrpSpPr/>
          <p:nvPr/>
        </p:nvGrpSpPr>
        <p:grpSpPr>
          <a:xfrm>
            <a:off x="8778112" y="3415283"/>
            <a:ext cx="2245489" cy="2006600"/>
            <a:chOff x="274770" y="3952240"/>
            <a:chExt cx="2245489" cy="200660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5B7B4E8A-33EF-4B17-B9C0-5C854A369370}"/>
                </a:ext>
              </a:extLst>
            </p:cNvPr>
            <p:cNvSpPr/>
            <p:nvPr/>
          </p:nvSpPr>
          <p:spPr>
            <a:xfrm>
              <a:off x="306754" y="5806440"/>
              <a:ext cx="17145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00A80F9-6B1F-4F42-A225-68426BE79F6A}"/>
                </a:ext>
              </a:extLst>
            </p:cNvPr>
            <p:cNvSpPr/>
            <p:nvPr/>
          </p:nvSpPr>
          <p:spPr>
            <a:xfrm>
              <a:off x="1042035" y="4109203"/>
              <a:ext cx="17145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96D04FE6-F975-4CD5-9D20-C9AC97C9AD65}"/>
                </a:ext>
              </a:extLst>
            </p:cNvPr>
            <p:cNvCxnSpPr/>
            <p:nvPr/>
          </p:nvCxnSpPr>
          <p:spPr>
            <a:xfrm flipV="1">
              <a:off x="1127760" y="3952240"/>
              <a:ext cx="0" cy="1930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226F8AD1-4A70-4802-8641-85383515186A}"/>
                </a:ext>
              </a:extLst>
            </p:cNvPr>
            <p:cNvCxnSpPr>
              <a:cxnSpLocks/>
            </p:cNvCxnSpPr>
            <p:nvPr/>
          </p:nvCxnSpPr>
          <p:spPr>
            <a:xfrm>
              <a:off x="274770" y="5882640"/>
              <a:ext cx="22454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4A57098F-0551-42BF-B7F0-E79BC10745F1}"/>
              </a:ext>
            </a:extLst>
          </p:cNvPr>
          <p:cNvSpPr txBox="1"/>
          <p:nvPr/>
        </p:nvSpPr>
        <p:spPr>
          <a:xfrm>
            <a:off x="8691278" y="5391991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x1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2119E1-8A11-4066-A2E2-5A710073B7D6}"/>
              </a:ext>
            </a:extLst>
          </p:cNvPr>
          <p:cNvSpPr txBox="1"/>
          <p:nvPr/>
        </p:nvSpPr>
        <p:spPr>
          <a:xfrm>
            <a:off x="9716827" y="346978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7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noProof="0" dirty="0"/>
                  <a:t>So far we calculated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0173</m:t>
                              </m:r>
                            </m:e>
                          </m:mr>
                          <m:m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0173</m:t>
                              </m:r>
                            </m:e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noProof="0" dirty="0"/>
              </a:p>
              <a:p>
                <a:r>
                  <a:rPr lang="en-GB" dirty="0"/>
                  <a:t>N</a:t>
                </a:r>
                <a:r>
                  <a:rPr lang="en-GB" noProof="0" dirty="0" err="1"/>
                  <a:t>ew</a:t>
                </a:r>
                <a:r>
                  <a:rPr lang="en-GB" noProof="0" dirty="0"/>
                  <a:t>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noProof="0" dirty="0"/>
              </a:p>
              <a:p>
                <a:endParaRPr lang="en-GB" noProof="0" dirty="0"/>
              </a:p>
              <a:p>
                <a:endParaRPr lang="en-GB" noProof="0" dirty="0"/>
              </a:p>
              <a:p>
                <a:r>
                  <a:rPr lang="en-GB" noProof="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0.0173</m:t>
                              </m:r>
                            </m:e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0.895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0.0173</m:t>
                              </m:r>
                            </m:e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0.053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0.895</m:t>
                              </m:r>
                            </m:e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0.053</m:t>
                              </m:r>
                            </m:e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 – Example Probability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7AC387A-D451-4CBA-90F1-3A59762E52D1}"/>
              </a:ext>
            </a:extLst>
          </p:cNvPr>
          <p:cNvCxnSpPr>
            <a:cxnSpLocks/>
          </p:cNvCxnSpPr>
          <p:nvPr/>
        </p:nvCxnSpPr>
        <p:spPr>
          <a:xfrm>
            <a:off x="1247738" y="4413645"/>
            <a:ext cx="43420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7C10077D-A045-470C-911C-3E867370CB80}"/>
              </a:ext>
            </a:extLst>
          </p:cNvPr>
          <p:cNvSpPr txBox="1"/>
          <p:nvPr/>
        </p:nvSpPr>
        <p:spPr>
          <a:xfrm>
            <a:off x="4883709" y="4448772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1781CB0-F291-4F5E-93A1-63AACF1AB0D7}"/>
                  </a:ext>
                </a:extLst>
              </p:cNvPr>
              <p:cNvSpPr txBox="1"/>
              <p:nvPr/>
            </p:nvSpPr>
            <p:spPr>
              <a:xfrm>
                <a:off x="1247738" y="3982917"/>
                <a:ext cx="467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1781CB0-F291-4F5E-93A1-63AACF1AB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738" y="3982917"/>
                <a:ext cx="467179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13D5E49-6DCE-4BE5-A024-A1A2F4BA889C}"/>
                  </a:ext>
                </a:extLst>
              </p:cNvPr>
              <p:cNvSpPr txBox="1"/>
              <p:nvPr/>
            </p:nvSpPr>
            <p:spPr>
              <a:xfrm>
                <a:off x="1984062" y="3978676"/>
                <a:ext cx="47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13D5E49-6DCE-4BE5-A024-A1A2F4BA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062" y="3978676"/>
                <a:ext cx="472502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E440F52-BA14-43BF-A5C4-AE8861B6B02D}"/>
                  </a:ext>
                </a:extLst>
              </p:cNvPr>
              <p:cNvSpPr txBox="1"/>
              <p:nvPr/>
            </p:nvSpPr>
            <p:spPr>
              <a:xfrm>
                <a:off x="2812212" y="3421963"/>
                <a:ext cx="813363" cy="991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E440F52-BA14-43BF-A5C4-AE8861B6B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212" y="3421963"/>
                <a:ext cx="813363" cy="991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/>
                    </m:sSub>
                  </m:oMath>
                </a14:m>
                <a:r>
                  <a:rPr lang="en-GB" noProof="0" dirty="0"/>
                  <a:t>at time t</a:t>
                </a:r>
              </a:p>
              <a:p>
                <a:endParaRPr lang="en-GB" noProof="0" dirty="0"/>
              </a:p>
              <a:p>
                <a:endParaRPr lang="en-GB" noProof="0" dirty="0"/>
              </a:p>
              <a:p>
                <a:endParaRPr lang="en-GB" noProof="0" dirty="0"/>
              </a:p>
              <a:p>
                <a:r>
                  <a:rPr lang="en-GB" noProof="0" dirty="0"/>
                  <a:t>What about the probability?</a:t>
                </a:r>
              </a:p>
              <a:p>
                <a:pPr lvl="1"/>
                <a:r>
                  <a:rPr lang="en-GB" noProof="0" dirty="0"/>
                  <a:t>U</a:t>
                </a:r>
                <a14:m>
                  <m:oMath xmlns:m="http://schemas.openxmlformats.org/officeDocument/2006/math">
                    <m:r>
                      <a:rPr lang="de-DE" b="0" i="0" noProof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noProof="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 – Probability</a:t>
            </a:r>
          </a:p>
        </p:txBody>
      </p:sp>
      <p:pic>
        <p:nvPicPr>
          <p:cNvPr id="8194" name="Picture 2" descr="Bildergebnis für probability">
            <a:extLst>
              <a:ext uri="{FF2B5EF4-FFF2-40B4-BE49-F238E27FC236}">
                <a16:creationId xmlns:a16="http://schemas.microsoft.com/office/drawing/2014/main" id="{268E83C2-F0C2-4605-9B5E-8A54D1DF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821" y="4654578"/>
            <a:ext cx="3029379" cy="18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F620406-749D-4556-83A9-3ECE7C0096A8}"/>
              </a:ext>
            </a:extLst>
          </p:cNvPr>
          <p:cNvCxnSpPr>
            <a:cxnSpLocks/>
          </p:cNvCxnSpPr>
          <p:nvPr/>
        </p:nvCxnSpPr>
        <p:spPr>
          <a:xfrm>
            <a:off x="1312864" y="2746222"/>
            <a:ext cx="102187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F3464F0C-D252-4ACF-A8B0-501E7DE7DCE3}"/>
              </a:ext>
            </a:extLst>
          </p:cNvPr>
          <p:cNvSpPr txBox="1"/>
          <p:nvPr/>
        </p:nvSpPr>
        <p:spPr>
          <a:xfrm>
            <a:off x="10826038" y="2378401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EE2FA8A-7CC1-45D0-B455-6026F9041B06}"/>
              </a:ext>
            </a:extLst>
          </p:cNvPr>
          <p:cNvCxnSpPr>
            <a:cxnSpLocks/>
          </p:cNvCxnSpPr>
          <p:nvPr/>
        </p:nvCxnSpPr>
        <p:spPr>
          <a:xfrm>
            <a:off x="1767840" y="2746222"/>
            <a:ext cx="0" cy="15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62A11FC-456A-4C07-93CF-E6442F85CEF2}"/>
                  </a:ext>
                </a:extLst>
              </p:cNvPr>
              <p:cNvSpPr txBox="1"/>
              <p:nvPr/>
            </p:nvSpPr>
            <p:spPr>
              <a:xfrm>
                <a:off x="1312864" y="3028553"/>
                <a:ext cx="1080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62A11FC-456A-4C07-93CF-E6442F85C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64" y="3028553"/>
                <a:ext cx="1080616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C22C6C82-D2D1-4B79-8F65-40E1A3670EFF}"/>
                  </a:ext>
                </a:extLst>
              </p:cNvPr>
              <p:cNvSpPr/>
              <p:nvPr/>
            </p:nvSpPr>
            <p:spPr>
              <a:xfrm>
                <a:off x="2932550" y="2961221"/>
                <a:ext cx="2574166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0.0173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0.0173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C22C6C82-D2D1-4B79-8F65-40E1A3670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50" y="2961221"/>
                <a:ext cx="2574166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99B3174-0381-459C-8876-842B62F06CF1}"/>
              </a:ext>
            </a:extLst>
          </p:cNvPr>
          <p:cNvCxnSpPr>
            <a:cxnSpLocks/>
          </p:cNvCxnSpPr>
          <p:nvPr/>
        </p:nvCxnSpPr>
        <p:spPr>
          <a:xfrm>
            <a:off x="4034632" y="2747733"/>
            <a:ext cx="0" cy="15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F96D4FD1-E0B3-4FE8-ACEB-2A443C93B751}"/>
                  </a:ext>
                </a:extLst>
              </p:cNvPr>
              <p:cNvSpPr/>
              <p:nvPr/>
            </p:nvSpPr>
            <p:spPr>
              <a:xfrm>
                <a:off x="6681974" y="2988592"/>
                <a:ext cx="3296608" cy="1384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0.0173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0.895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0.0173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0.053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0.895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0.053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F96D4FD1-E0B3-4FE8-ACEB-2A443C93B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74" y="2988592"/>
                <a:ext cx="3296608" cy="13845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7801253-B492-4958-BFF4-0E8863CDDA8C}"/>
              </a:ext>
            </a:extLst>
          </p:cNvPr>
          <p:cNvCxnSpPr>
            <a:cxnSpLocks/>
          </p:cNvCxnSpPr>
          <p:nvPr/>
        </p:nvCxnSpPr>
        <p:spPr>
          <a:xfrm>
            <a:off x="8458486" y="2746222"/>
            <a:ext cx="0" cy="15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281E147-6147-48DF-A197-56514255B07C}"/>
                  </a:ext>
                </a:extLst>
              </p:cNvPr>
              <p:cNvSpPr/>
              <p:nvPr/>
            </p:nvSpPr>
            <p:spPr>
              <a:xfrm>
                <a:off x="9978582" y="3213219"/>
                <a:ext cx="1559786" cy="1468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/>
                            <m:e/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/>
                          </m:eqArr>
                        </m:e>
                        <m:sub/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281E147-6147-48DF-A197-56514255B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82" y="3213219"/>
                <a:ext cx="1559786" cy="1468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99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80242B3-A516-46FA-A162-E269DF60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67307" cy="760456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0F1F079-CABB-46A8-95D5-D3D31F3DB206}"/>
              </a:ext>
            </a:extLst>
          </p:cNvPr>
          <p:cNvSpPr/>
          <p:nvPr/>
        </p:nvSpPr>
        <p:spPr>
          <a:xfrm>
            <a:off x="590190" y="5813334"/>
            <a:ext cx="56927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/>
              <a:t>1 DDoS </a:t>
            </a:r>
            <a:r>
              <a:rPr lang="de-DE" sz="4000" dirty="0" err="1"/>
              <a:t>Attack</a:t>
            </a:r>
            <a:r>
              <a:rPr lang="de-DE" sz="4000" dirty="0"/>
              <a:t> </a:t>
            </a:r>
            <a:r>
              <a:rPr lang="de-DE" sz="4000" dirty="0" err="1"/>
              <a:t>Detection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8110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noProof="0" dirty="0"/>
                  <a:t>Decompose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Sup>
                      <m:sSubSupPr>
                        <m:ctrlPr>
                          <a:rPr lang="en-GB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GB" noProof="0" dirty="0"/>
                  <a:t> where c: number of clusters (2)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noProof="0" dirty="0"/>
                  <a:t> are the top c eigenvectors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GB" noProof="0" dirty="0"/>
                  <a:t> are the top c eigenvalues</a:t>
                </a:r>
              </a:p>
              <a:p>
                <a:r>
                  <a:rPr lang="en-GB" noProof="0" dirty="0"/>
                  <a:t>Apply the probability formula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noProof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noProof="0" dirty="0"/>
                  <a:t> is the squared L2 norm </a:t>
                </a:r>
                <a:r>
                  <a:rPr lang="en-GB" dirty="0" err="1"/>
                  <a:t>i.e</a:t>
                </a:r>
                <a:r>
                  <a:rPr lang="en-GB" noProof="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 noProof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GB" i="1" noProof="0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 noProof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GB" i="1" noProof="0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+…</m:t>
                            </m:r>
                          </m:e>
                        </m:rad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noProof="0" dirty="0"/>
                  <a:t> </a:t>
                </a:r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90600" y="415132"/>
            <a:ext cx="9880600" cy="918368"/>
          </a:xfrm>
        </p:spPr>
        <p:txBody>
          <a:bodyPr/>
          <a:lstStyle/>
          <a:p>
            <a:r>
              <a:rPr lang="en-GB" noProof="0" dirty="0"/>
              <a:t>4 Sampling – Example - Probability</a:t>
            </a:r>
          </a:p>
        </p:txBody>
      </p:sp>
      <p:sp>
        <p:nvSpPr>
          <p:cNvPr id="10" name="Eckige Klammer links 9">
            <a:extLst>
              <a:ext uri="{FF2B5EF4-FFF2-40B4-BE49-F238E27FC236}">
                <a16:creationId xmlns:a16="http://schemas.microsoft.com/office/drawing/2014/main" id="{77519AA1-BDD1-4E1C-B4A6-D91775CFCD8D}"/>
              </a:ext>
            </a:extLst>
          </p:cNvPr>
          <p:cNvSpPr/>
          <p:nvPr/>
        </p:nvSpPr>
        <p:spPr>
          <a:xfrm>
            <a:off x="8917709" y="2527551"/>
            <a:ext cx="304800" cy="168809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ckige Klammer rechts 10">
            <a:extLst>
              <a:ext uri="{FF2B5EF4-FFF2-40B4-BE49-F238E27FC236}">
                <a16:creationId xmlns:a16="http://schemas.microsoft.com/office/drawing/2014/main" id="{314C8632-1C0A-4DDC-8396-FEBD29ADCA6D}"/>
              </a:ext>
            </a:extLst>
          </p:cNvPr>
          <p:cNvSpPr/>
          <p:nvPr/>
        </p:nvSpPr>
        <p:spPr>
          <a:xfrm>
            <a:off x="10559472" y="2527551"/>
            <a:ext cx="311728" cy="168809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C56EAA5-598F-42DC-9897-3F815F22CA1B}"/>
              </a:ext>
            </a:extLst>
          </p:cNvPr>
          <p:cNvSpPr txBox="1"/>
          <p:nvPr/>
        </p:nvSpPr>
        <p:spPr>
          <a:xfrm>
            <a:off x="9655818" y="3162488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V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CEF8E9E-FEEA-4A99-84A2-74705C322D4D}"/>
              </a:ext>
            </a:extLst>
          </p:cNvPr>
          <p:cNvSpPr/>
          <p:nvPr/>
        </p:nvSpPr>
        <p:spPr>
          <a:xfrm>
            <a:off x="9014389" y="3815212"/>
            <a:ext cx="1282006" cy="334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46EDCFC-EB07-4B9E-BF8A-7415F1013D0C}"/>
              </a:ext>
            </a:extLst>
          </p:cNvPr>
          <p:cNvSpPr/>
          <p:nvPr/>
        </p:nvSpPr>
        <p:spPr>
          <a:xfrm>
            <a:off x="1497496" y="5300870"/>
            <a:ext cx="1205948" cy="87609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82950" indent="-514350">
                  <a:buFont typeface="+mj-lt"/>
                  <a:buAutoNum type="arabicPeriod"/>
                </a:pPr>
                <a:r>
                  <a:rPr lang="en-GB" noProof="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noProof="0" dirty="0"/>
              </a:p>
              <a:p>
                <a:pPr marL="840150" lvl="1" indent="-514350">
                  <a:buFont typeface="+mj-lt"/>
                  <a:buAutoNum type="arabicPeriod"/>
                </a:pPr>
                <a:r>
                  <a:rPr lang="en-GB" noProof="0" dirty="0"/>
                  <a:t>Decomposition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Sup>
                      <m:sSubSup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GB" noProof="0" dirty="0"/>
              </a:p>
              <a:p>
                <a:pPr marL="783000" lvl="1" indent="-457200">
                  <a:buFont typeface="+mj-lt"/>
                  <a:buAutoNum type="arabicPeriod"/>
                </a:pPr>
                <a:r>
                  <a:rPr lang="en-GB" b="1" dirty="0"/>
                  <a:t>T</a:t>
                </a:r>
                <a:r>
                  <a:rPr lang="en-GB" b="1" noProof="0" dirty="0"/>
                  <a:t>wo</a:t>
                </a:r>
                <a:r>
                  <a:rPr lang="en-GB" noProof="0" dirty="0"/>
                  <a:t> clusters </a:t>
                </a:r>
                <a:r>
                  <a:rPr lang="en-GB" noProof="0" dirty="0">
                    <a:sym typeface="Wingdings" panose="05000000000000000000" pitchFamily="2" charset="2"/>
                  </a:rPr>
                  <a:t> </a:t>
                </a:r>
                <a:r>
                  <a:rPr lang="en-GB" b="1" noProof="0" dirty="0">
                    <a:sym typeface="Wingdings" panose="05000000000000000000" pitchFamily="2" charset="2"/>
                  </a:rPr>
                  <a:t>C = 2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.705  </m:t>
                              </m:r>
                            </m:e>
                          </m:mr>
                          <m:m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.055  </m:t>
                              </m:r>
                            </m:e>
                          </m:mr>
                          <m:m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.706 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.706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0.028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−0.707</m:t>
                              </m:r>
                            </m:e>
                          </m:mr>
                        </m:m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</m:sup>
                    </m:sSubSup>
                    <m:r>
                      <a:rPr lang="en-GB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(0.706   −0.707)</m:t>
                    </m:r>
                  </m:oMath>
                </a14:m>
                <a:endParaRPr lang="en-GB" noProof="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GB" i="1" noProof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(3)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0.706</m:t>
                                </m:r>
                              </m:e>
                              <m:sup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(−0.707)</m:t>
                                </m:r>
                              </m:e>
                              <m:sup>
                                <m:r>
                                  <a:rPr lang="en-GB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  <m:sup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0.499</m:t>
                    </m:r>
                  </m:oMath>
                </a14:m>
                <a:endParaRPr lang="en-GB" noProof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GB" noProof="0" dirty="0">
                    <a:ea typeface="Cambria Math" panose="02040503050406030204" pitchFamily="18" charset="0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with a probability of 0.499</a:t>
                </a:r>
              </a:p>
              <a:p>
                <a:endParaRPr lang="en-GB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 – Example - Probability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1BCA691-CFA5-4CBA-B858-6A2DF56CB945}"/>
              </a:ext>
            </a:extLst>
          </p:cNvPr>
          <p:cNvGrpSpPr/>
          <p:nvPr/>
        </p:nvGrpSpPr>
        <p:grpSpPr>
          <a:xfrm>
            <a:off x="9108311" y="1994694"/>
            <a:ext cx="2245489" cy="2006600"/>
            <a:chOff x="274770" y="3952240"/>
            <a:chExt cx="2245489" cy="20066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F8D7876E-5D3F-4524-9A98-C6BE1FB5BDAB}"/>
                </a:ext>
              </a:extLst>
            </p:cNvPr>
            <p:cNvSpPr/>
            <p:nvPr/>
          </p:nvSpPr>
          <p:spPr>
            <a:xfrm>
              <a:off x="306754" y="5806440"/>
              <a:ext cx="17145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B54C47E-788E-4330-AFA7-8D25FB1D8A7E}"/>
                </a:ext>
              </a:extLst>
            </p:cNvPr>
            <p:cNvSpPr/>
            <p:nvPr/>
          </p:nvSpPr>
          <p:spPr>
            <a:xfrm>
              <a:off x="1042035" y="4109203"/>
              <a:ext cx="17145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D240279-8634-4A85-9B2D-2A117FFA4B72}"/>
                </a:ext>
              </a:extLst>
            </p:cNvPr>
            <p:cNvSpPr/>
            <p:nvPr/>
          </p:nvSpPr>
          <p:spPr>
            <a:xfrm>
              <a:off x="631532" y="5560378"/>
              <a:ext cx="171450" cy="152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A46AFE02-0209-4D8F-88B6-EFE15DE943D2}"/>
                </a:ext>
              </a:extLst>
            </p:cNvPr>
            <p:cNvCxnSpPr/>
            <p:nvPr/>
          </p:nvCxnSpPr>
          <p:spPr>
            <a:xfrm flipV="1">
              <a:off x="1127760" y="3952240"/>
              <a:ext cx="0" cy="1930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73D888F7-8363-443D-B194-2F5A60D89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4770" y="5882640"/>
              <a:ext cx="22454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5947EEB-9546-4EFE-BD92-814DE68035B5}"/>
              </a:ext>
            </a:extLst>
          </p:cNvPr>
          <p:cNvSpPr txBox="1"/>
          <p:nvPr/>
        </p:nvSpPr>
        <p:spPr>
          <a:xfrm>
            <a:off x="9055987" y="3986490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x1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A43F0E-4480-4BF8-B35F-2A753E1EC56B}"/>
              </a:ext>
            </a:extLst>
          </p:cNvPr>
          <p:cNvSpPr txBox="1"/>
          <p:nvPr/>
        </p:nvSpPr>
        <p:spPr>
          <a:xfrm>
            <a:off x="10017331" y="202734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x2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9E631D6-77BE-4EEF-8A4A-5DED6B04E234}"/>
              </a:ext>
            </a:extLst>
          </p:cNvPr>
          <p:cNvSpPr txBox="1"/>
          <p:nvPr/>
        </p:nvSpPr>
        <p:spPr>
          <a:xfrm>
            <a:off x="9346255" y="323193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x3</a:t>
            </a:r>
            <a:endParaRPr lang="en-GB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3FAE9E-EA0E-4D2E-8C90-B63FB00C9DC5}"/>
              </a:ext>
            </a:extLst>
          </p:cNvPr>
          <p:cNvSpPr/>
          <p:nvPr/>
        </p:nvSpPr>
        <p:spPr>
          <a:xfrm>
            <a:off x="2743199" y="4250669"/>
            <a:ext cx="1643269" cy="3345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8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noProof="0" dirty="0"/>
                  <a:t>What happens if x3 is an outlier (6,6)?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noProof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GB" b="0" i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0" noProof="0" smtClean="0">
                        <a:latin typeface="Cambria Math" panose="02040503050406030204" pitchFamily="18" charset="0"/>
                      </a:rPr>
                      <m:t>0.0017</m:t>
                    </m:r>
                  </m:oMath>
                </a14:m>
                <a:endParaRPr lang="en-GB" noProof="0" dirty="0">
                  <a:ea typeface="Cambria Math" panose="02040503050406030204" pitchFamily="18" charset="0"/>
                </a:endParaRPr>
              </a:p>
              <a:p>
                <a:pPr marL="382950" indent="-514350">
                  <a:buFont typeface="+mj-lt"/>
                  <a:buAutoNum type="arabicPeriod"/>
                </a:pPr>
                <a:endParaRPr lang="en-GB" noProof="0" dirty="0"/>
              </a:p>
              <a:p>
                <a:pPr marL="382950" indent="-514350">
                  <a:buFont typeface="+mj-lt"/>
                  <a:buAutoNum type="arabicPeriod"/>
                </a:pPr>
                <a:endParaRPr lang="en-GB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Sampling – Example Probability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CD95CA4C-929D-473B-A670-07FA6FCEF36E}"/>
              </a:ext>
            </a:extLst>
          </p:cNvPr>
          <p:cNvGrpSpPr/>
          <p:nvPr/>
        </p:nvGrpSpPr>
        <p:grpSpPr>
          <a:xfrm>
            <a:off x="990600" y="3847941"/>
            <a:ext cx="2565356" cy="2328057"/>
            <a:chOff x="274770" y="3629818"/>
            <a:chExt cx="2565356" cy="2328057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E1E796-AC09-48D4-87D2-03D4790D3D67}"/>
                </a:ext>
              </a:extLst>
            </p:cNvPr>
            <p:cNvSpPr/>
            <p:nvPr/>
          </p:nvSpPr>
          <p:spPr>
            <a:xfrm>
              <a:off x="529815" y="5805475"/>
              <a:ext cx="17145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BB22A80-4934-4B3A-9439-95AD6E3998D6}"/>
                </a:ext>
              </a:extLst>
            </p:cNvPr>
            <p:cNvSpPr/>
            <p:nvPr/>
          </p:nvSpPr>
          <p:spPr>
            <a:xfrm>
              <a:off x="1042035" y="4808538"/>
              <a:ext cx="17145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DA9A5382-7782-4C13-A3A1-BA23128DA31F}"/>
                </a:ext>
              </a:extLst>
            </p:cNvPr>
            <p:cNvSpPr/>
            <p:nvPr/>
          </p:nvSpPr>
          <p:spPr>
            <a:xfrm>
              <a:off x="2668676" y="3706971"/>
              <a:ext cx="171450" cy="152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4B19098E-C3D6-47F1-9FEA-F1EF5C8E0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760" y="3629818"/>
              <a:ext cx="0" cy="22579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EBAF8937-6C92-4E86-92E8-CF88AEAFB2DD}"/>
                </a:ext>
              </a:extLst>
            </p:cNvPr>
            <p:cNvCxnSpPr>
              <a:cxnSpLocks/>
            </p:cNvCxnSpPr>
            <p:nvPr/>
          </p:nvCxnSpPr>
          <p:spPr>
            <a:xfrm>
              <a:off x="274770" y="5882640"/>
              <a:ext cx="25653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8601B24D-FC14-4428-95F6-ED01D685EA44}"/>
              </a:ext>
            </a:extLst>
          </p:cNvPr>
          <p:cNvSpPr txBox="1"/>
          <p:nvPr/>
        </p:nvSpPr>
        <p:spPr>
          <a:xfrm>
            <a:off x="1126827" y="616582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x1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9FEC04-80A6-4572-9578-C3B5381F8B4F}"/>
              </a:ext>
            </a:extLst>
          </p:cNvPr>
          <p:cNvSpPr txBox="1"/>
          <p:nvPr/>
        </p:nvSpPr>
        <p:spPr>
          <a:xfrm>
            <a:off x="1929315" y="488204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x2</a:t>
            </a:r>
            <a:endParaRPr lang="en-GB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06CEE1F-9ACC-4F0B-8089-7D9F44F346B1}"/>
              </a:ext>
            </a:extLst>
          </p:cNvPr>
          <p:cNvSpPr txBox="1"/>
          <p:nvPr/>
        </p:nvSpPr>
        <p:spPr>
          <a:xfrm>
            <a:off x="3265688" y="407192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4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Clustering</a:t>
            </a:r>
          </a:p>
        </p:txBody>
      </p:sp>
      <p:sp>
        <p:nvSpPr>
          <p:cNvPr id="8" name="Oval 18">
            <a:extLst>
              <a:ext uri="{FF2B5EF4-FFF2-40B4-BE49-F238E27FC236}">
                <a16:creationId xmlns:a16="http://schemas.microsoft.com/office/drawing/2014/main" id="{77D3849F-E7B6-4ACB-B60A-EABF698264FC}"/>
              </a:ext>
            </a:extLst>
          </p:cNvPr>
          <p:cNvSpPr/>
          <p:nvPr/>
        </p:nvSpPr>
        <p:spPr bwMode="auto">
          <a:xfrm>
            <a:off x="5712619" y="1933383"/>
            <a:ext cx="766762" cy="766762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BD4C56C-4D49-49DA-92EA-546DEC29E4BF}"/>
                  </a:ext>
                </a:extLst>
              </p:cNvPr>
              <p:cNvSpPr txBox="1"/>
              <p:nvPr/>
            </p:nvSpPr>
            <p:spPr>
              <a:xfrm>
                <a:off x="5869527" y="2132098"/>
                <a:ext cx="452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BD4C56C-4D49-49DA-92EA-546DEC29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527" y="2132098"/>
                <a:ext cx="45294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7071F16-240F-4FDD-857B-9E706866F0E6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170461" y="2587855"/>
            <a:ext cx="1654448" cy="10683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5D3C9F3-3B94-4999-83E1-363B78B06F4D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6367091" y="2587855"/>
            <a:ext cx="1154460" cy="10683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1627DF6-307A-4834-A85B-6EAA244F2F9B}"/>
              </a:ext>
            </a:extLst>
          </p:cNvPr>
          <p:cNvSpPr txBox="1"/>
          <p:nvPr/>
        </p:nvSpPr>
        <p:spPr>
          <a:xfrm>
            <a:off x="4170461" y="2641113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B2BDF7F-E55E-4FD3-A2EC-C815FB72A2EA}"/>
              </a:ext>
            </a:extLst>
          </p:cNvPr>
          <p:cNvSpPr txBox="1"/>
          <p:nvPr/>
        </p:nvSpPr>
        <p:spPr>
          <a:xfrm>
            <a:off x="7021563" y="2627066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sampled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0DEC639-E1EF-4528-85B8-F94525E23EA1}"/>
              </a:ext>
            </a:extLst>
          </p:cNvPr>
          <p:cNvSpPr/>
          <p:nvPr/>
        </p:nvSpPr>
        <p:spPr>
          <a:xfrm>
            <a:off x="8457212" y="2681170"/>
            <a:ext cx="267395" cy="286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06E1DBE-91F3-44A5-AF95-A6ECB1BD3E78}"/>
              </a:ext>
            </a:extLst>
          </p:cNvPr>
          <p:cNvSpPr/>
          <p:nvPr/>
        </p:nvSpPr>
        <p:spPr>
          <a:xfrm>
            <a:off x="3846109" y="2709960"/>
            <a:ext cx="267395" cy="2864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Inhaltsplatzhalter 1">
                <a:extLst>
                  <a:ext uri="{FF2B5EF4-FFF2-40B4-BE49-F238E27FC236}">
                    <a16:creationId xmlns:a16="http://schemas.microsoft.com/office/drawing/2014/main" id="{2319593B-B151-4C40-B5CE-E35BD1585C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21551" y="3550068"/>
                <a:ext cx="4874418" cy="159829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Find closest cluster</a:t>
                </a:r>
                <a:br>
                  <a:rPr lang="en-GB" sz="2000" dirty="0"/>
                </a:br>
                <a:r>
                  <a:rPr lang="en-GB" sz="200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to cluster if cluster is recent Create new cluster if not</a:t>
                </a:r>
                <a:endParaRPr lang="en-GB" noProof="0" dirty="0"/>
              </a:p>
              <a:p>
                <a:pPr lvl="1"/>
                <a:endParaRPr lang="en-GB" sz="2000" noProof="0" dirty="0"/>
              </a:p>
            </p:txBody>
          </p:sp>
        </mc:Choice>
        <mc:Fallback xmlns="">
          <p:sp>
            <p:nvSpPr>
              <p:cNvPr id="23" name="Inhaltsplatzhalter 1">
                <a:extLst>
                  <a:ext uri="{FF2B5EF4-FFF2-40B4-BE49-F238E27FC236}">
                    <a16:creationId xmlns:a16="http://schemas.microsoft.com/office/drawing/2014/main" id="{2319593B-B151-4C40-B5CE-E35BD1585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1551" y="3550068"/>
                <a:ext cx="4874418" cy="1598295"/>
              </a:xfrm>
              <a:blipFill>
                <a:blip r:embed="rId4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0D87F7B-77E6-4CBF-BA54-8C7BC3D8B8C2}"/>
              </a:ext>
            </a:extLst>
          </p:cNvPr>
          <p:cNvCxnSpPr/>
          <p:nvPr/>
        </p:nvCxnSpPr>
        <p:spPr>
          <a:xfrm flipV="1">
            <a:off x="1662569" y="3608452"/>
            <a:ext cx="0" cy="3305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update">
            <a:extLst>
              <a:ext uri="{FF2B5EF4-FFF2-40B4-BE49-F238E27FC236}">
                <a16:creationId xmlns:a16="http://schemas.microsoft.com/office/drawing/2014/main" id="{0A42FCB0-F169-4DD8-9F32-D7205FFD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95" y="4118908"/>
            <a:ext cx="313149" cy="28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A5825C2C-2060-42CC-AF53-A659236CB64D}"/>
              </a:ext>
            </a:extLst>
          </p:cNvPr>
          <p:cNvSpPr txBox="1">
            <a:spLocks/>
          </p:cNvSpPr>
          <p:nvPr/>
        </p:nvSpPr>
        <p:spPr>
          <a:xfrm>
            <a:off x="1987530" y="3608452"/>
            <a:ext cx="4874418" cy="159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2000" dirty="0"/>
              <a:t>Update kernel matrix</a:t>
            </a:r>
            <a:br>
              <a:rPr lang="en-GB" sz="2000" dirty="0"/>
            </a:br>
            <a:r>
              <a:rPr lang="en-GB" sz="2000" dirty="0" err="1"/>
              <a:t>Recluster</a:t>
            </a:r>
            <a:r>
              <a:rPr lang="en-GB" sz="2000" dirty="0"/>
              <a:t> by executing k-means</a:t>
            </a:r>
            <a:endParaRPr lang="en-GB" sz="2000" dirty="0">
              <a:ea typeface="Cambria Math" panose="02040503050406030204" pitchFamily="18" charset="0"/>
            </a:endParaRPr>
          </a:p>
          <a:p>
            <a:pPr lvl="2"/>
            <a:endParaRPr lang="en-GB" sz="2800" dirty="0"/>
          </a:p>
          <a:p>
            <a:pPr lvl="1"/>
            <a:endParaRPr lang="en-GB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13193CF-6224-47C4-B453-461470B2797E}"/>
              </a:ext>
            </a:extLst>
          </p:cNvPr>
          <p:cNvGrpSpPr/>
          <p:nvPr/>
        </p:nvGrpSpPr>
        <p:grpSpPr>
          <a:xfrm>
            <a:off x="2800276" y="4690117"/>
            <a:ext cx="2245489" cy="2006600"/>
            <a:chOff x="274770" y="3952240"/>
            <a:chExt cx="2245489" cy="200660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B9C625F-59DC-4728-8848-D334809986BF}"/>
                </a:ext>
              </a:extLst>
            </p:cNvPr>
            <p:cNvSpPr/>
            <p:nvPr/>
          </p:nvSpPr>
          <p:spPr>
            <a:xfrm>
              <a:off x="306754" y="5806440"/>
              <a:ext cx="17145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268D852-6DDC-4F26-86EC-1CFFDEE05197}"/>
                </a:ext>
              </a:extLst>
            </p:cNvPr>
            <p:cNvSpPr/>
            <p:nvPr/>
          </p:nvSpPr>
          <p:spPr>
            <a:xfrm>
              <a:off x="1042035" y="4109203"/>
              <a:ext cx="17145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2295C7B5-5F2F-4316-A3F1-56FE4C5C9110}"/>
                </a:ext>
              </a:extLst>
            </p:cNvPr>
            <p:cNvSpPr/>
            <p:nvPr/>
          </p:nvSpPr>
          <p:spPr>
            <a:xfrm>
              <a:off x="631532" y="5560378"/>
              <a:ext cx="17145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1AD742AE-8843-4C9B-84E6-5EA619C0B170}"/>
                </a:ext>
              </a:extLst>
            </p:cNvPr>
            <p:cNvCxnSpPr/>
            <p:nvPr/>
          </p:nvCxnSpPr>
          <p:spPr>
            <a:xfrm flipV="1">
              <a:off x="1127760" y="3952240"/>
              <a:ext cx="0" cy="1930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88E8960-D10B-4927-9CB8-CEFCBC68EE77}"/>
                </a:ext>
              </a:extLst>
            </p:cNvPr>
            <p:cNvCxnSpPr>
              <a:cxnSpLocks/>
            </p:cNvCxnSpPr>
            <p:nvPr/>
          </p:nvCxnSpPr>
          <p:spPr>
            <a:xfrm>
              <a:off x="274770" y="5882640"/>
              <a:ext cx="22454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0E59DA37-14B4-4FED-B50A-E789BB1340F3}"/>
              </a:ext>
            </a:extLst>
          </p:cNvPr>
          <p:cNvSpPr txBox="1"/>
          <p:nvPr/>
        </p:nvSpPr>
        <p:spPr>
          <a:xfrm>
            <a:off x="2746535" y="6221593"/>
            <a:ext cx="4090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/>
              <a:t>x1</a:t>
            </a:r>
            <a:endParaRPr lang="en-GB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7CD8CC7-7E25-436E-9ACB-6797C310E12E}"/>
              </a:ext>
            </a:extLst>
          </p:cNvPr>
          <p:cNvSpPr txBox="1"/>
          <p:nvPr/>
        </p:nvSpPr>
        <p:spPr>
          <a:xfrm>
            <a:off x="3709296" y="4722765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x2</a:t>
            </a:r>
            <a:endParaRPr lang="en-GB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D9EDE27-76D4-4731-89F2-ED0F50BFEF98}"/>
              </a:ext>
            </a:extLst>
          </p:cNvPr>
          <p:cNvSpPr txBox="1"/>
          <p:nvPr/>
        </p:nvSpPr>
        <p:spPr>
          <a:xfrm>
            <a:off x="3038220" y="5927355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84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 animBg="1"/>
      <p:bldP spid="21" grpId="0" animBg="1"/>
      <p:bldP spid="23" grpId="0" build="p"/>
      <p:bldP spid="29" grpId="0"/>
      <p:bldP spid="28" grpId="0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noProof="0" dirty="0"/>
              <a:t>Find stale clusters</a:t>
            </a:r>
          </a:p>
          <a:p>
            <a:pPr lvl="1"/>
            <a:r>
              <a:rPr lang="en-GB" dirty="0"/>
              <a:t>T</a:t>
            </a:r>
            <a:r>
              <a:rPr lang="en-GB" noProof="0" dirty="0" err="1"/>
              <a:t>ime</a:t>
            </a:r>
            <a:r>
              <a:rPr lang="en-GB" noProof="0" dirty="0"/>
              <a:t> threshold is exceeded</a:t>
            </a:r>
          </a:p>
          <a:p>
            <a:pPr lvl="1"/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4 Cluster deletion</a:t>
            </a:r>
          </a:p>
        </p:txBody>
      </p:sp>
      <p:pic>
        <p:nvPicPr>
          <p:cNvPr id="11266" name="Picture 2" descr="Bildergebnis für time icon">
            <a:extLst>
              <a:ext uri="{FF2B5EF4-FFF2-40B4-BE49-F238E27FC236}">
                <a16:creationId xmlns:a16="http://schemas.microsoft.com/office/drawing/2014/main" id="{1635FFF9-9719-4784-A8D7-4D93401C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79" y="3709452"/>
            <a:ext cx="900023" cy="72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1251957-3090-4340-BDD1-037C5599C139}"/>
              </a:ext>
            </a:extLst>
          </p:cNvPr>
          <p:cNvCxnSpPr/>
          <p:nvPr/>
        </p:nvCxnSpPr>
        <p:spPr>
          <a:xfrm>
            <a:off x="3252796" y="4561587"/>
            <a:ext cx="2124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Bildergebnis für garbage icon">
            <a:extLst>
              <a:ext uri="{FF2B5EF4-FFF2-40B4-BE49-F238E27FC236}">
                <a16:creationId xmlns:a16="http://schemas.microsoft.com/office/drawing/2014/main" id="{384B4640-5063-4A5C-A792-AFF3C456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949" y="4200344"/>
            <a:ext cx="722485" cy="72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1C93481-013A-4BFE-834F-65D592B9383E}"/>
              </a:ext>
            </a:extLst>
          </p:cNvPr>
          <p:cNvSpPr txBox="1"/>
          <p:nvPr/>
        </p:nvSpPr>
        <p:spPr>
          <a:xfrm>
            <a:off x="2036618" y="5053612"/>
            <a:ext cx="9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Cluster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9A7BF6C-CB36-4BB0-BBF1-729002328116}"/>
                  </a:ext>
                </a:extLst>
              </p:cNvPr>
              <p:cNvSpPr txBox="1"/>
              <p:nvPr/>
            </p:nvSpPr>
            <p:spPr>
              <a:xfrm>
                <a:off x="1642792" y="4069560"/>
                <a:ext cx="1716304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𝑝𝑜𝑖𝑛𝑡𝑠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𝑐𝑒𝑛𝑡𝑒𝑟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𝑙𝑎𝑠𝑡𝑈𝑝𝑑𝑎𝑡𝑒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9A7BF6C-CB36-4BB0-BBF1-729002328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792" y="4069560"/>
                <a:ext cx="1716304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0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00719FB-4EB7-4F20-BE64-E7A9CD2C8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3920" cy="73851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2D7CB8-0F10-477C-9C7E-67C85F867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4000" y="161237"/>
            <a:ext cx="8128000" cy="1325563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5 Discussion</a:t>
            </a:r>
          </a:p>
        </p:txBody>
      </p:sp>
    </p:spTree>
    <p:extLst>
      <p:ext uri="{BB962C8B-B14F-4D97-AF65-F5344CB8AC3E}">
        <p14:creationId xmlns:p14="http://schemas.microsoft.com/office/powerpoint/2010/main" val="384590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5 Conclusion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39507D7-827A-4477-9EA7-B108CC9B72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915" y="1677520"/>
            <a:ext cx="5527748" cy="420373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FEED7FD-B156-4D45-9857-AA8504E862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4051" y="1701693"/>
            <a:ext cx="5077101" cy="41113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A3C56A5-3344-4BB6-9FCC-E6FDA2342743}"/>
              </a:ext>
            </a:extLst>
          </p:cNvPr>
          <p:cNvSpPr txBox="1"/>
          <p:nvPr/>
        </p:nvSpPr>
        <p:spPr>
          <a:xfrm>
            <a:off x="768626" y="5849929"/>
            <a:ext cx="432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Bernoulli, p=0.5, 1000 </a:t>
            </a:r>
            <a:r>
              <a:rPr lang="de-DE" dirty="0" err="1"/>
              <a:t>points</a:t>
            </a:r>
            <a:r>
              <a:rPr lang="de-DE" dirty="0"/>
              <a:t>, 50 </a:t>
            </a:r>
            <a:r>
              <a:rPr lang="de-DE" dirty="0" err="1"/>
              <a:t>samples</a:t>
            </a:r>
            <a:endParaRPr lang="en-GB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22DB8BF-30E3-4036-BD49-7913E9DDB47E}"/>
              </a:ext>
            </a:extLst>
          </p:cNvPr>
          <p:cNvSpPr txBox="1"/>
          <p:nvPr/>
        </p:nvSpPr>
        <p:spPr>
          <a:xfrm>
            <a:off x="6511580" y="5849929"/>
            <a:ext cx="488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, 1000 </a:t>
            </a:r>
            <a:r>
              <a:rPr lang="de-DE" dirty="0" err="1"/>
              <a:t>points</a:t>
            </a:r>
            <a:r>
              <a:rPr lang="de-DE" dirty="0"/>
              <a:t>, 30 </a:t>
            </a:r>
            <a:r>
              <a:rPr lang="de-DE" dirty="0" err="1"/>
              <a:t>samples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73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Combination of well known techniques</a:t>
            </a:r>
          </a:p>
          <a:p>
            <a:r>
              <a:rPr lang="en-GB" noProof="0" dirty="0"/>
              <a:t>Better cluster quality as StreamKM++ and sKKM, </a:t>
            </a:r>
            <a:br>
              <a:rPr lang="en-GB" noProof="0" dirty="0"/>
            </a:br>
            <a:r>
              <a:rPr lang="en-GB" noProof="0" dirty="0"/>
              <a:t> but longer running time</a:t>
            </a:r>
          </a:p>
          <a:p>
            <a:r>
              <a:rPr lang="en-GB" noProof="0" dirty="0"/>
              <a:t>Initial number of clusters must be known</a:t>
            </a:r>
          </a:p>
          <a:p>
            <a:r>
              <a:rPr lang="en-GB" noProof="0" dirty="0"/>
              <a:t>Loss of long-term history</a:t>
            </a:r>
          </a:p>
          <a:p>
            <a:r>
              <a:rPr lang="en-GB" noProof="0" dirty="0"/>
              <a:t>Representation of clusters depends on order of arrival</a:t>
            </a:r>
          </a:p>
          <a:p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5 Conclusion</a:t>
            </a:r>
          </a:p>
        </p:txBody>
      </p:sp>
    </p:spTree>
    <p:extLst>
      <p:ext uri="{BB962C8B-B14F-4D97-AF65-F5344CB8AC3E}">
        <p14:creationId xmlns:p14="http://schemas.microsoft.com/office/powerpoint/2010/main" val="170747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noProof="0" dirty="0"/>
                  <a:t>Recalculating eigensystem every time is expensive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GB" b="0" noProof="0" dirty="0"/>
              </a:p>
              <a:p>
                <a:pPr lvl="1"/>
                <a:r>
                  <a:rPr lang="en-GB" noProof="0" dirty="0"/>
                  <a:t>Use fast rank-one update mechanism</a:t>
                </a:r>
                <a:endParaRPr lang="en-GB" b="0" noProof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 noProof="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noProof="0" dirty="0"/>
                  <a:t> only with new row and column</a:t>
                </a:r>
              </a:p>
              <a:p>
                <a:r>
                  <a:rPr lang="en-GB" noProof="0" dirty="0"/>
                  <a:t>Usage of approximate kernel k-means</a:t>
                </a:r>
              </a:p>
              <a:p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𝑁𝐶𝑀</m:t>
                        </m:r>
                      </m:e>
                    </m:d>
                  </m:oMath>
                </a14:m>
                <a:endParaRPr lang="en-GB" b="0" noProof="0" dirty="0"/>
              </a:p>
              <a:p>
                <a:pPr lvl="1"/>
                <a:r>
                  <a:rPr lang="en-GB" noProof="0" dirty="0"/>
                  <a:t>N = number of points in stream (upper bound), </a:t>
                </a:r>
                <a:br>
                  <a:rPr lang="en-GB" noProof="0" dirty="0"/>
                </a:br>
                <a:r>
                  <a:rPr lang="en-GB" noProof="0" dirty="0"/>
                  <a:t>C = cluster size (constant), </a:t>
                </a:r>
                <a:br>
                  <a:rPr lang="en-GB" noProof="0" dirty="0"/>
                </a:br>
                <a:r>
                  <a:rPr lang="en-GB" noProof="0" dirty="0"/>
                  <a:t>M = maximum number of points (constant)</a:t>
                </a:r>
              </a:p>
              <a:p>
                <a:endParaRPr lang="en-GB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5 Appendix Performance</a:t>
            </a:r>
          </a:p>
        </p:txBody>
      </p:sp>
    </p:spTree>
    <p:extLst>
      <p:ext uri="{BB962C8B-B14F-4D97-AF65-F5344CB8AC3E}">
        <p14:creationId xmlns:p14="http://schemas.microsoft.com/office/powerpoint/2010/main" val="121696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noProof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 ∈ </m:t>
                            </m:r>
                            <m:sSup>
                              <m:sSup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× 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noProof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</m:d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GB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GB" i="1" noProof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GB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i="1" noProof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 noProof="0"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b>
                                            <m:r>
                                              <a:rPr lang="en-GB" i="1" noProof="0">
                                                <a:latin typeface="Cambria Math" panose="02040503050406030204" pitchFamily="18" charset="0"/>
                                              </a:rPr>
                                              <m:t>𝑗𝑖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i="1" noProof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nary>
                          </m:e>
                        </m:func>
                      </m:e>
                    </m:func>
                    <m:sSubSup>
                      <m:sSubSup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d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,∙)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i="1" noProof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  <m:sup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GB" noProof="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noProof="0" dirty="0"/>
                  <a:t> is the number of points in a cluster</a:t>
                </a:r>
              </a:p>
              <a:p>
                <a:endParaRPr lang="en-GB" noProof="0" dirty="0"/>
              </a:p>
              <a:p>
                <a:r>
                  <a:rPr lang="en-GB" noProof="0" dirty="0"/>
                  <a:t>Reduce to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𝑠𝑝𝑎𝑛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noProof="0" dirty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r="-9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Appendix – Approximate Clustering</a:t>
            </a:r>
          </a:p>
        </p:txBody>
      </p:sp>
    </p:spTree>
    <p:extLst>
      <p:ext uri="{BB962C8B-B14F-4D97-AF65-F5344CB8AC3E}">
        <p14:creationId xmlns:p14="http://schemas.microsoft.com/office/powerpoint/2010/main" val="13086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Clustering traffic flow in networks</a:t>
            </a:r>
          </a:p>
          <a:p>
            <a:r>
              <a:rPr lang="en-GB" dirty="0"/>
              <a:t>Flow X = (#packets, #bytes, #duration)</a:t>
            </a:r>
            <a:endParaRPr lang="en-GB" noProof="0" dirty="0"/>
          </a:p>
          <a:p>
            <a:r>
              <a:rPr lang="en-GB" noProof="0" dirty="0"/>
              <a:t>Build model of normal behaviour</a:t>
            </a:r>
          </a:p>
          <a:p>
            <a:pPr lvl="1"/>
            <a:endParaRPr lang="en-GB" noProof="0" dirty="0"/>
          </a:p>
          <a:p>
            <a:pPr marL="32580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1 DDoS Attack Detection</a:t>
            </a:r>
          </a:p>
        </p:txBody>
      </p:sp>
      <p:cxnSp>
        <p:nvCxnSpPr>
          <p:cNvPr id="23" name="Gerade Verbindung mit Pfeil 22"/>
          <p:cNvCxnSpPr>
            <a:cxnSpLocks/>
          </p:cNvCxnSpPr>
          <p:nvPr/>
        </p:nvCxnSpPr>
        <p:spPr>
          <a:xfrm>
            <a:off x="928543" y="5549121"/>
            <a:ext cx="43420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3F1D9DA5-751E-4407-90FD-5EE7237521AD}"/>
              </a:ext>
            </a:extLst>
          </p:cNvPr>
          <p:cNvSpPr/>
          <p:nvPr/>
        </p:nvSpPr>
        <p:spPr>
          <a:xfrm>
            <a:off x="928543" y="5125315"/>
            <a:ext cx="1203626" cy="286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846353-E260-4438-96BE-8E79A61C895E}"/>
              </a:ext>
            </a:extLst>
          </p:cNvPr>
          <p:cNvSpPr/>
          <p:nvPr/>
        </p:nvSpPr>
        <p:spPr>
          <a:xfrm>
            <a:off x="2477467" y="5125314"/>
            <a:ext cx="1203626" cy="286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6F6D963-B6E7-4FA5-BB4F-D727FE93EC8D}"/>
              </a:ext>
            </a:extLst>
          </p:cNvPr>
          <p:cNvSpPr/>
          <p:nvPr/>
        </p:nvSpPr>
        <p:spPr>
          <a:xfrm>
            <a:off x="4026391" y="5121422"/>
            <a:ext cx="1203626" cy="286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C438734-3385-46AB-85F3-2302A9BF3B04}"/>
              </a:ext>
            </a:extLst>
          </p:cNvPr>
          <p:cNvSpPr txBox="1"/>
          <p:nvPr/>
        </p:nvSpPr>
        <p:spPr>
          <a:xfrm>
            <a:off x="2429165" y="6317111"/>
            <a:ext cx="13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Traffic flow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2EDDB0-0065-4B11-BA88-E089D3E1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75" y="3825483"/>
            <a:ext cx="3423625" cy="2843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D0C26D0-F4B2-4886-93C8-2E0E24A86E79}"/>
                  </a:ext>
                </a:extLst>
              </p:cNvPr>
              <p:cNvSpPr txBox="1"/>
              <p:nvPr/>
            </p:nvSpPr>
            <p:spPr>
              <a:xfrm>
                <a:off x="838200" y="4132569"/>
                <a:ext cx="1384311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𝑝𝑎𝑐𝑘𝑒𝑡𝑠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𝑏𝑦𝑡𝑒𝑠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D0C26D0-F4B2-4886-93C8-2E0E24A86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2569"/>
                <a:ext cx="1384311" cy="841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AC21B24-1A73-4A05-81C6-02FF8BE28FFE}"/>
                  </a:ext>
                </a:extLst>
              </p:cNvPr>
              <p:cNvSpPr txBox="1"/>
              <p:nvPr/>
            </p:nvSpPr>
            <p:spPr>
              <a:xfrm>
                <a:off x="2387124" y="4132568"/>
                <a:ext cx="1384311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𝑝𝑎𝑐𝑘𝑒𝑡𝑠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𝑏𝑦𝑡𝑒𝑠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AC21B24-1A73-4A05-81C6-02FF8BE2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24" y="4132568"/>
                <a:ext cx="1384311" cy="841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4DDB75B-6081-49C6-83AA-1282CC671608}"/>
                  </a:ext>
                </a:extLst>
              </p:cNvPr>
              <p:cNvSpPr txBox="1"/>
              <p:nvPr/>
            </p:nvSpPr>
            <p:spPr>
              <a:xfrm>
                <a:off x="3886323" y="4128676"/>
                <a:ext cx="1384311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𝑝𝑎𝑐𝑘𝑒𝑡𝑠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𝑏𝑦𝑡𝑒𝑠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4DDB75B-6081-49C6-83AA-1282CC671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323" y="4128676"/>
                <a:ext cx="1384311" cy="8412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99520E6A-29F9-43CD-AAA2-C67C01C7E0D7}"/>
              </a:ext>
            </a:extLst>
          </p:cNvPr>
          <p:cNvSpPr txBox="1"/>
          <p:nvPr/>
        </p:nvSpPr>
        <p:spPr>
          <a:xfrm>
            <a:off x="2710671" y="5548009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2117A4E-1682-4585-80FB-7BF202693CC0}"/>
              </a:ext>
            </a:extLst>
          </p:cNvPr>
          <p:cNvCxnSpPr/>
          <p:nvPr/>
        </p:nvCxnSpPr>
        <p:spPr>
          <a:xfrm>
            <a:off x="5434347" y="5264640"/>
            <a:ext cx="23571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1D0E3039-A409-43C7-99F2-8468A7601D6D}"/>
              </a:ext>
            </a:extLst>
          </p:cNvPr>
          <p:cNvSpPr txBox="1"/>
          <p:nvPr/>
        </p:nvSpPr>
        <p:spPr>
          <a:xfrm>
            <a:off x="6195587" y="4895308"/>
            <a:ext cx="9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64359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7" grpId="0" animBg="1"/>
      <p:bldP spid="3" grpId="0"/>
      <p:bldP spid="4" grpId="0"/>
      <p:bldP spid="11" grpId="0"/>
      <p:bldP spid="12" grpId="0"/>
      <p:bldP spid="8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0F162ED-E7A8-4B52-9945-B7D3E6AEF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01595"/>
            <a:ext cx="8338930" cy="410251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51B71AA-0190-4F35-8801-7BA35458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Kernel K-</a:t>
            </a:r>
            <a:r>
              <a:rPr lang="de-DE" dirty="0" err="1"/>
              <a:t>means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61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Detect outliers that do not fit to a cluster</a:t>
            </a:r>
          </a:p>
          <a:p>
            <a:pPr lvl="1"/>
            <a:endParaRPr lang="en-GB" noProof="0" dirty="0"/>
          </a:p>
          <a:p>
            <a:pPr marL="32580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1 DDoS Attack Detection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2EDDB0-0065-4B11-BA88-E089D3E1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39" y="2579491"/>
            <a:ext cx="4331261" cy="359747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5A24701-CBA5-4C6C-BF91-AA7A9C3F93FB}"/>
              </a:ext>
            </a:extLst>
          </p:cNvPr>
          <p:cNvSpPr/>
          <p:nvPr/>
        </p:nvSpPr>
        <p:spPr>
          <a:xfrm>
            <a:off x="7340183" y="2976880"/>
            <a:ext cx="17145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B920DF-0A25-4B40-822E-7AD016D95DDA}"/>
              </a:ext>
            </a:extLst>
          </p:cNvPr>
          <p:cNvSpPr/>
          <p:nvPr/>
        </p:nvSpPr>
        <p:spPr>
          <a:xfrm>
            <a:off x="1223183" y="5382841"/>
            <a:ext cx="1203626" cy="286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800D82-6BB7-4549-AD10-FBEF57768549}"/>
                  </a:ext>
                </a:extLst>
              </p:cNvPr>
              <p:cNvSpPr txBox="1"/>
              <p:nvPr/>
            </p:nvSpPr>
            <p:spPr>
              <a:xfrm>
                <a:off x="1132840" y="4390095"/>
                <a:ext cx="1384311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𝑝𝑎𝑐𝑘𝑒𝑡𝑠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𝑏𝑦𝑡𝑒𝑠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800D82-6BB7-4549-AD10-FBEF57768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40" y="4390095"/>
                <a:ext cx="1384311" cy="841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6BF9FD24-57C6-4439-A229-79B0E7A54F10}"/>
              </a:ext>
            </a:extLst>
          </p:cNvPr>
          <p:cNvCxnSpPr>
            <a:cxnSpLocks/>
          </p:cNvCxnSpPr>
          <p:nvPr/>
        </p:nvCxnSpPr>
        <p:spPr>
          <a:xfrm flipV="1">
            <a:off x="2517151" y="3210560"/>
            <a:ext cx="4706609" cy="225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2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7839FCA-0500-4616-8ABB-C9C3D6DE9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" r="56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4A00823-DE1B-4FB3-BAFB-75C0A988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3560" y="0"/>
            <a:ext cx="8128000" cy="1325563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2 Motivation</a:t>
            </a:r>
          </a:p>
        </p:txBody>
      </p:sp>
    </p:spTree>
    <p:extLst>
      <p:ext uri="{BB962C8B-B14F-4D97-AF65-F5344CB8AC3E}">
        <p14:creationId xmlns:p14="http://schemas.microsoft.com/office/powerpoint/2010/main" val="329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noProof="0" dirty="0"/>
              <a:t>Suppose radial shaped data</a:t>
            </a:r>
          </a:p>
          <a:p>
            <a:r>
              <a:rPr lang="en-GB" noProof="0" dirty="0"/>
              <a:t>Linear separation not possible, k-means gives</a:t>
            </a:r>
          </a:p>
          <a:p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2 Background - Kernel k-means</a:t>
            </a:r>
          </a:p>
        </p:txBody>
      </p:sp>
      <p:graphicFrame>
        <p:nvGraphicFramePr>
          <p:cNvPr id="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574778"/>
              </p:ext>
            </p:extLst>
          </p:nvPr>
        </p:nvGraphicFramePr>
        <p:xfrm>
          <a:off x="12122872" y="5087971"/>
          <a:ext cx="138255" cy="19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52268" imgH="215713" progId="Equation.3">
                  <p:embed/>
                </p:oleObj>
              </mc:Choice>
              <mc:Fallback>
                <p:oleObj name="Equation" r:id="rId4" imgW="152268" imgH="215713" progId="Equation.3">
                  <p:embed/>
                  <p:pic>
                    <p:nvPicPr>
                      <p:cNvPr id="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2872" y="5087971"/>
                        <a:ext cx="138255" cy="1958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0" y="3219198"/>
            <a:ext cx="4089400" cy="331358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EBB5C3D-E6D2-4C1A-8F10-511D3336C102}"/>
              </a:ext>
            </a:extLst>
          </p:cNvPr>
          <p:cNvGrpSpPr/>
          <p:nvPr/>
        </p:nvGrpSpPr>
        <p:grpSpPr>
          <a:xfrm>
            <a:off x="8148242" y="3678402"/>
            <a:ext cx="2722958" cy="2498561"/>
            <a:chOff x="8148242" y="3678402"/>
            <a:chExt cx="2722958" cy="249856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6B801B32-0D3B-4D0D-9C13-C4EC711C44C6}"/>
                </a:ext>
              </a:extLst>
            </p:cNvPr>
            <p:cNvGrpSpPr/>
            <p:nvPr/>
          </p:nvGrpSpPr>
          <p:grpSpPr>
            <a:xfrm>
              <a:off x="8148242" y="3678402"/>
              <a:ext cx="2722958" cy="2498561"/>
              <a:chOff x="8290483" y="2591598"/>
              <a:chExt cx="1995806" cy="1806822"/>
            </a:xfrm>
            <a:noFill/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DC771A31-645C-4FCD-9B17-D4B6BEB4F36F}"/>
                  </a:ext>
                </a:extLst>
              </p:cNvPr>
              <p:cNvSpPr/>
              <p:nvPr/>
            </p:nvSpPr>
            <p:spPr>
              <a:xfrm>
                <a:off x="8290483" y="2591598"/>
                <a:ext cx="1995806" cy="180682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F5C02907-70CD-405F-93F1-874A25F301D3}"/>
                  </a:ext>
                </a:extLst>
              </p:cNvPr>
              <p:cNvSpPr/>
              <p:nvPr/>
            </p:nvSpPr>
            <p:spPr>
              <a:xfrm>
                <a:off x="8538364" y="4001826"/>
                <a:ext cx="111760" cy="1117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7E344F8B-8AA3-4976-AE47-011EFDD776B4}"/>
                </a:ext>
              </a:extLst>
            </p:cNvPr>
            <p:cNvCxnSpPr/>
            <p:nvPr/>
          </p:nvCxnSpPr>
          <p:spPr>
            <a:xfrm flipV="1">
              <a:off x="8371838" y="4144964"/>
              <a:ext cx="1706880" cy="174752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53B94DE-8245-4DD1-BD57-887B6C822ABE}"/>
                </a:ext>
              </a:extLst>
            </p:cNvPr>
            <p:cNvSpPr/>
            <p:nvPr/>
          </p:nvSpPr>
          <p:spPr>
            <a:xfrm>
              <a:off x="8727556" y="4716409"/>
              <a:ext cx="152479" cy="1545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C62A3C1-CFEF-4D7A-99E2-74463221A91F}"/>
                </a:ext>
              </a:extLst>
            </p:cNvPr>
            <p:cNvSpPr/>
            <p:nvPr/>
          </p:nvSpPr>
          <p:spPr>
            <a:xfrm>
              <a:off x="8803796" y="4392050"/>
              <a:ext cx="152479" cy="1545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441AC0E-0A6B-4EDD-BF8D-48A28CAB4A21}"/>
                </a:ext>
              </a:extLst>
            </p:cNvPr>
            <p:cNvSpPr/>
            <p:nvPr/>
          </p:nvSpPr>
          <p:spPr>
            <a:xfrm>
              <a:off x="8593076" y="4186847"/>
              <a:ext cx="152479" cy="1545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88DC58-C662-48B5-804C-C674EFCB5EA8}"/>
                </a:ext>
              </a:extLst>
            </p:cNvPr>
            <p:cNvSpPr/>
            <p:nvPr/>
          </p:nvSpPr>
          <p:spPr>
            <a:xfrm>
              <a:off x="8521412" y="4435866"/>
              <a:ext cx="152479" cy="1545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7867EA8C-963B-4A57-8A91-379BEB3D96D8}"/>
                </a:ext>
              </a:extLst>
            </p:cNvPr>
            <p:cNvSpPr/>
            <p:nvPr/>
          </p:nvSpPr>
          <p:spPr>
            <a:xfrm>
              <a:off x="8916744" y="4109573"/>
              <a:ext cx="152479" cy="1545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C2D5D5D-2F0C-40A5-A492-012860EC9298}"/>
                </a:ext>
              </a:extLst>
            </p:cNvPr>
            <p:cNvSpPr/>
            <p:nvPr/>
          </p:nvSpPr>
          <p:spPr>
            <a:xfrm>
              <a:off x="9926239" y="5297576"/>
              <a:ext cx="152479" cy="154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378F429-61BF-4275-851B-F452816D9FD6}"/>
                </a:ext>
              </a:extLst>
            </p:cNvPr>
            <p:cNvSpPr/>
            <p:nvPr/>
          </p:nvSpPr>
          <p:spPr>
            <a:xfrm>
              <a:off x="9072799" y="4512585"/>
              <a:ext cx="152479" cy="1545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74DA458-73EA-4CCB-9E0F-75C4FC87E2E1}"/>
                </a:ext>
              </a:extLst>
            </p:cNvPr>
            <p:cNvSpPr/>
            <p:nvPr/>
          </p:nvSpPr>
          <p:spPr>
            <a:xfrm>
              <a:off x="9214221" y="4251501"/>
              <a:ext cx="152479" cy="1545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6C2A024-8E6A-4CEB-AD28-611D7CB16D88}"/>
                </a:ext>
              </a:extLst>
            </p:cNvPr>
            <p:cNvSpPr/>
            <p:nvPr/>
          </p:nvSpPr>
          <p:spPr>
            <a:xfrm>
              <a:off x="9822058" y="5529396"/>
              <a:ext cx="152479" cy="154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ED11849-A00E-48D6-B2A5-F7602F3C555F}"/>
                </a:ext>
              </a:extLst>
            </p:cNvPr>
            <p:cNvSpPr/>
            <p:nvPr/>
          </p:nvSpPr>
          <p:spPr>
            <a:xfrm>
              <a:off x="9707779" y="5270245"/>
              <a:ext cx="152479" cy="154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EAC1FF7-F733-4D16-9E43-208BEDBF71F6}"/>
                </a:ext>
              </a:extLst>
            </p:cNvPr>
            <p:cNvSpPr/>
            <p:nvPr/>
          </p:nvSpPr>
          <p:spPr>
            <a:xfrm>
              <a:off x="9865299" y="5024667"/>
              <a:ext cx="152479" cy="154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E84DD5D6-915D-4856-A7AC-2BB70D1FB4F2}"/>
                </a:ext>
              </a:extLst>
            </p:cNvPr>
            <p:cNvSpPr/>
            <p:nvPr/>
          </p:nvSpPr>
          <p:spPr>
            <a:xfrm>
              <a:off x="9489320" y="5374849"/>
              <a:ext cx="152479" cy="154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8B394E0D-20CA-42B3-914C-3DB7A3ABB1F0}"/>
                </a:ext>
              </a:extLst>
            </p:cNvPr>
            <p:cNvSpPr/>
            <p:nvPr/>
          </p:nvSpPr>
          <p:spPr>
            <a:xfrm>
              <a:off x="10078639" y="5449976"/>
              <a:ext cx="152479" cy="154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2CA6B1A-0368-40E9-A626-93CD09D1E63C}"/>
                </a:ext>
              </a:extLst>
            </p:cNvPr>
            <p:cNvSpPr/>
            <p:nvPr/>
          </p:nvSpPr>
          <p:spPr>
            <a:xfrm>
              <a:off x="9601022" y="5077127"/>
              <a:ext cx="152479" cy="154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6DD094E1-3091-490C-8389-2A006CD57907}"/>
                </a:ext>
              </a:extLst>
            </p:cNvPr>
            <p:cNvSpPr/>
            <p:nvPr/>
          </p:nvSpPr>
          <p:spPr>
            <a:xfrm>
              <a:off x="9555300" y="5608424"/>
              <a:ext cx="152479" cy="154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7991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Use a kernel and apply k-means </a:t>
            </a:r>
            <a:r>
              <a:rPr lang="en-GB" dirty="0"/>
              <a:t>on projection</a:t>
            </a:r>
            <a:endParaRPr lang="en-GB" noProof="0" dirty="0"/>
          </a:p>
          <a:p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2 Background - Kernel k-means</a:t>
            </a:r>
          </a:p>
        </p:txBody>
      </p:sp>
      <p:grpSp>
        <p:nvGrpSpPr>
          <p:cNvPr id="9" name="Group 30"/>
          <p:cNvGrpSpPr/>
          <p:nvPr/>
        </p:nvGrpSpPr>
        <p:grpSpPr>
          <a:xfrm>
            <a:off x="4594249" y="2504315"/>
            <a:ext cx="3984141" cy="734785"/>
            <a:chOff x="3619893" y="1471323"/>
            <a:chExt cx="4391778" cy="809964"/>
          </a:xfrm>
        </p:grpSpPr>
        <p:sp>
          <p:nvSpPr>
            <p:cNvPr id="12" name="Freeform 14"/>
            <p:cNvSpPr/>
            <p:nvPr/>
          </p:nvSpPr>
          <p:spPr bwMode="auto">
            <a:xfrm>
              <a:off x="3619893" y="1541282"/>
              <a:ext cx="2253006" cy="740005"/>
            </a:xfrm>
            <a:custGeom>
              <a:avLst/>
              <a:gdLst>
                <a:gd name="connsiteX0" fmla="*/ 0 w 2253006"/>
                <a:gd name="connsiteY0" fmla="*/ 485481 h 740005"/>
                <a:gd name="connsiteX1" fmla="*/ 716437 w 2253006"/>
                <a:gd name="connsiteY1" fmla="*/ 42421 h 740005"/>
                <a:gd name="connsiteX2" fmla="*/ 2253006 w 2253006"/>
                <a:gd name="connsiteY2" fmla="*/ 740005 h 7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3006" h="740005">
                  <a:moveTo>
                    <a:pt x="0" y="485481"/>
                  </a:moveTo>
                  <a:cubicBezTo>
                    <a:pt x="170468" y="242740"/>
                    <a:pt x="340936" y="0"/>
                    <a:pt x="716437" y="42421"/>
                  </a:cubicBezTo>
                  <a:cubicBezTo>
                    <a:pt x="1091938" y="84842"/>
                    <a:pt x="1996911" y="626883"/>
                    <a:pt x="2253006" y="74000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1633" dirty="0">
                <a:latin typeface="Arial" charset="0"/>
              </a:endParaRPr>
            </a:p>
          </p:txBody>
        </p:sp>
        <p:graphicFrame>
          <p:nvGraphicFramePr>
            <p:cNvPr id="13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7302704"/>
                </p:ext>
              </p:extLst>
            </p:nvPr>
          </p:nvGraphicFramePr>
          <p:xfrm>
            <a:off x="5169793" y="1471323"/>
            <a:ext cx="2841878" cy="50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Formel" r:id="rId4" imgW="1574640" imgH="279360" progId="Equation.3">
                    <p:embed/>
                  </p:oleObj>
                </mc:Choice>
                <mc:Fallback>
                  <p:oleObj name="Formel" r:id="rId4" imgW="1574640" imgH="279360" progId="Equation.3">
                    <p:embed/>
                    <p:pic>
                      <p:nvPicPr>
                        <p:cNvPr id="1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9793" y="1471323"/>
                          <a:ext cx="2841878" cy="5022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795035"/>
              </p:ext>
            </p:extLst>
          </p:nvPr>
        </p:nvGraphicFramePr>
        <p:xfrm>
          <a:off x="4845918" y="5981102"/>
          <a:ext cx="138255" cy="19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152268" imgH="215713" progId="Equation.3">
                  <p:embed/>
                </p:oleObj>
              </mc:Choice>
              <mc:Fallback>
                <p:oleObj name="Equation" r:id="rId6" imgW="152268" imgH="215713" progId="Equation.3">
                  <p:embed/>
                  <p:pic>
                    <p:nvPicPr>
                      <p:cNvPr id="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918" y="5981102"/>
                        <a:ext cx="138255" cy="1958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8" y="2959926"/>
            <a:ext cx="4465731" cy="37091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34" y="2955381"/>
            <a:ext cx="4483705" cy="371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3F2EDD-179B-40CF-B07F-87161B42A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Kernel matrix is </a:t>
            </a:r>
            <a:r>
              <a:rPr lang="en-GB" dirty="0" err="1"/>
              <a:t>NxN</a:t>
            </a:r>
            <a:r>
              <a:rPr lang="en-GB" dirty="0"/>
              <a:t> where N = number of points</a:t>
            </a: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1F2BA79-EFCF-49D0-8CAF-CB0AB6B7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Background - Kernel k-means</a:t>
            </a:r>
          </a:p>
        </p:txBody>
      </p:sp>
      <p:pic>
        <p:nvPicPr>
          <p:cNvPr id="3074" name="Picture 2" descr="http://file.scirp.org/Html/1-2200520/64d6a208-e57d-4856-8885-ad1df5ef9afa.jpg">
            <a:extLst>
              <a:ext uri="{FF2B5EF4-FFF2-40B4-BE49-F238E27FC236}">
                <a16:creationId xmlns:a16="http://schemas.microsoft.com/office/drawing/2014/main" id="{3ABFEE3F-DD32-48B7-98F1-092E076D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6" y="4284591"/>
            <a:ext cx="46005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A5CC03-767C-43F9-84FC-4F779EA3ABF3}"/>
              </a:ext>
            </a:extLst>
          </p:cNvPr>
          <p:cNvSpPr txBox="1"/>
          <p:nvPr/>
        </p:nvSpPr>
        <p:spPr>
          <a:xfrm>
            <a:off x="5233291" y="493812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12F5BFA-B529-4004-8BB3-7FF5382E73B1}"/>
              </a:ext>
            </a:extLst>
          </p:cNvPr>
          <p:cNvSpPr txBox="1"/>
          <p:nvPr/>
        </p:nvSpPr>
        <p:spPr>
          <a:xfrm>
            <a:off x="2933004" y="3872476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667CA-DDD1-4BE7-8AF0-1F00D48A7D49}"/>
              </a:ext>
            </a:extLst>
          </p:cNvPr>
          <p:cNvGrpSpPr/>
          <p:nvPr/>
        </p:nvGrpSpPr>
        <p:grpSpPr>
          <a:xfrm>
            <a:off x="1317185" y="2750404"/>
            <a:ext cx="5048211" cy="854169"/>
            <a:chOff x="2868193" y="3003236"/>
            <a:chExt cx="5048211" cy="854169"/>
          </a:xfrm>
        </p:grpSpPr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0A96B9B8-A355-4895-8243-BDEE96B86294}"/>
                </a:ext>
              </a:extLst>
            </p:cNvPr>
            <p:cNvCxnSpPr>
              <a:cxnSpLocks/>
            </p:cNvCxnSpPr>
            <p:nvPr/>
          </p:nvCxnSpPr>
          <p:spPr>
            <a:xfrm>
              <a:off x="2868193" y="3452946"/>
              <a:ext cx="43420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53B7570-BB23-401D-845B-8A7A2B2BA928}"/>
                </a:ext>
              </a:extLst>
            </p:cNvPr>
            <p:cNvSpPr txBox="1"/>
            <p:nvPr/>
          </p:nvSpPr>
          <p:spPr>
            <a:xfrm>
              <a:off x="6504164" y="3488073"/>
              <a:ext cx="1412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DB995E1D-4A54-46DF-818A-68DD608C560F}"/>
                    </a:ext>
                  </a:extLst>
                </p:cNvPr>
                <p:cNvSpPr txBox="1"/>
                <p:nvPr/>
              </p:nvSpPr>
              <p:spPr>
                <a:xfrm>
                  <a:off x="2868193" y="3022218"/>
                  <a:ext cx="4671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DB995E1D-4A54-46DF-818A-68DD608C5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193" y="3022218"/>
                  <a:ext cx="46717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82339FAF-C264-494B-B476-CA8EF8C09CB5}"/>
                    </a:ext>
                  </a:extLst>
                </p:cNvPr>
                <p:cNvSpPr txBox="1"/>
                <p:nvPr/>
              </p:nvSpPr>
              <p:spPr>
                <a:xfrm>
                  <a:off x="3604517" y="3017977"/>
                  <a:ext cx="4725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82339FAF-C264-494B-B476-CA8EF8C09C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517" y="3017977"/>
                  <a:ext cx="47250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37FA67DA-5A2F-4B92-AB1E-C2E20A05C3D8}"/>
                    </a:ext>
                  </a:extLst>
                </p:cNvPr>
                <p:cNvSpPr txBox="1"/>
                <p:nvPr/>
              </p:nvSpPr>
              <p:spPr>
                <a:xfrm>
                  <a:off x="4366094" y="3034919"/>
                  <a:ext cx="4725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37FA67DA-5A2F-4B92-AB1E-C2E20A05C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94" y="3034919"/>
                  <a:ext cx="47250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0084EC7A-8DC0-49BD-B94A-E39B8EA12EBD}"/>
                    </a:ext>
                  </a:extLst>
                </p:cNvPr>
                <p:cNvSpPr txBox="1"/>
                <p:nvPr/>
              </p:nvSpPr>
              <p:spPr>
                <a:xfrm>
                  <a:off x="5163460" y="3032649"/>
                  <a:ext cx="4725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0084EC7A-8DC0-49BD-B94A-E39B8EA1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460" y="3032649"/>
                  <a:ext cx="47250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BF2D22E8-777F-415D-8100-A3B1883ADC4A}"/>
                    </a:ext>
                  </a:extLst>
                </p:cNvPr>
                <p:cNvSpPr txBox="1"/>
                <p:nvPr/>
              </p:nvSpPr>
              <p:spPr>
                <a:xfrm>
                  <a:off x="5934600" y="3003236"/>
                  <a:ext cx="4866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BF2D22E8-777F-415D-8100-A3B1883AD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4600" y="3003236"/>
                  <a:ext cx="48660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36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Das geilste Design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NPro-Light">
      <a:majorFont>
        <a:latin typeface="DINPro-Light"/>
        <a:ea typeface=""/>
        <a:cs typeface=""/>
      </a:majorFont>
      <a:minorFont>
        <a:latin typeface="DINPro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 geilste Design" id="{78AC7CD9-C83F-485C-8504-4CA4ECDF7C41}" vid="{FAA07BD7-1195-4A46-999E-840F37F2232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geilste Design</Template>
  <TotalTime>0</TotalTime>
  <Words>914</Words>
  <Application>Microsoft Office PowerPoint</Application>
  <PresentationFormat>Breitbild</PresentationFormat>
  <Paragraphs>303</Paragraphs>
  <Slides>40</Slides>
  <Notes>39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DINPro-Light</vt:lpstr>
      <vt:lpstr>Wingdings</vt:lpstr>
      <vt:lpstr>Das geilste Design</vt:lpstr>
      <vt:lpstr>Equation</vt:lpstr>
      <vt:lpstr>Formel</vt:lpstr>
      <vt:lpstr>Stream Clustering Efficient Kernel-based Approximation using Importance Sampling</vt:lpstr>
      <vt:lpstr>Outline</vt:lpstr>
      <vt:lpstr>PowerPoint-Präsentation</vt:lpstr>
      <vt:lpstr>1 DDoS Attack Detection</vt:lpstr>
      <vt:lpstr>1 DDoS Attack Detection</vt:lpstr>
      <vt:lpstr>2 Motivation</vt:lpstr>
      <vt:lpstr>2 Background - Kernel k-means</vt:lpstr>
      <vt:lpstr>2 Background - Kernel k-means</vt:lpstr>
      <vt:lpstr>2 Background - Kernel k-means</vt:lpstr>
      <vt:lpstr>2 Motivation</vt:lpstr>
      <vt:lpstr>2 Motivation</vt:lpstr>
      <vt:lpstr>2 Background – Statistical Leverage</vt:lpstr>
      <vt:lpstr>2 Background – Statistical Leverage</vt:lpstr>
      <vt:lpstr>2 Background – Statistical Leverage</vt:lpstr>
      <vt:lpstr>2 Background – Statistical Leverage</vt:lpstr>
      <vt:lpstr>2 Motivation</vt:lpstr>
      <vt:lpstr>3 Key concepts</vt:lpstr>
      <vt:lpstr>3 Key concepts</vt:lpstr>
      <vt:lpstr>4 Deep Dive with Example</vt:lpstr>
      <vt:lpstr>4 Sampling</vt:lpstr>
      <vt:lpstr>4 Sampling - Overview</vt:lpstr>
      <vt:lpstr>4 Sampling</vt:lpstr>
      <vt:lpstr>4 Sampling</vt:lpstr>
      <vt:lpstr>4 Sampling</vt:lpstr>
      <vt:lpstr>4 Sampling</vt:lpstr>
      <vt:lpstr>4 Sampling – Example</vt:lpstr>
      <vt:lpstr>4 Sampling – Example</vt:lpstr>
      <vt:lpstr>4 Sampling – Example Probability</vt:lpstr>
      <vt:lpstr>4 Sampling – Probability</vt:lpstr>
      <vt:lpstr>4 Sampling – Example - Probability</vt:lpstr>
      <vt:lpstr>4 Sampling – Example - Probability</vt:lpstr>
      <vt:lpstr>4 Sampling – Example Probability</vt:lpstr>
      <vt:lpstr>4 Clustering</vt:lpstr>
      <vt:lpstr>4 Cluster deletion</vt:lpstr>
      <vt:lpstr>5 Discussion</vt:lpstr>
      <vt:lpstr>5 Conclusion</vt:lpstr>
      <vt:lpstr>5 Conclusion</vt:lpstr>
      <vt:lpstr>5 Appendix Performance</vt:lpstr>
      <vt:lpstr>Appendix – Approximate Clustering</vt:lpstr>
      <vt:lpstr>Appendix – Kernel K-means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Sebastian Appelt</dc:creator>
  <cp:lastModifiedBy>Sebastian Appelt</cp:lastModifiedBy>
  <cp:revision>31</cp:revision>
  <cp:lastPrinted>2017-07-19T10:43:45Z</cp:lastPrinted>
  <dcterms:created xsi:type="dcterms:W3CDTF">2017-03-20T13:00:55Z</dcterms:created>
  <dcterms:modified xsi:type="dcterms:W3CDTF">2017-07-20T17:19:32Z</dcterms:modified>
</cp:coreProperties>
</file>